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0" r:id="rId2"/>
  </p:sldMasterIdLst>
  <p:notesMasterIdLst>
    <p:notesMasterId r:id="rId23"/>
  </p:notesMasterIdLst>
  <p:sldIdLst>
    <p:sldId id="298" r:id="rId3"/>
    <p:sldId id="424" r:id="rId4"/>
    <p:sldId id="460" r:id="rId5"/>
    <p:sldId id="526" r:id="rId6"/>
    <p:sldId id="452" r:id="rId7"/>
    <p:sldId id="453" r:id="rId8"/>
    <p:sldId id="448" r:id="rId9"/>
    <p:sldId id="524" r:id="rId10"/>
    <p:sldId id="530" r:id="rId11"/>
    <p:sldId id="495" r:id="rId12"/>
    <p:sldId id="496" r:id="rId13"/>
    <p:sldId id="462" r:id="rId14"/>
    <p:sldId id="459" r:id="rId15"/>
    <p:sldId id="322" r:id="rId16"/>
    <p:sldId id="465" r:id="rId17"/>
    <p:sldId id="507" r:id="rId18"/>
    <p:sldId id="508" r:id="rId19"/>
    <p:sldId id="531" r:id="rId20"/>
    <p:sldId id="544" r:id="rId21"/>
    <p:sldId id="361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9D14"/>
    <a:srgbClr val="F8AE17"/>
    <a:srgbClr val="D6922E"/>
    <a:srgbClr val="D89027"/>
    <a:srgbClr val="EAC288"/>
    <a:srgbClr val="990099"/>
    <a:srgbClr val="993366"/>
    <a:srgbClr val="996633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8" autoAdjust="0"/>
    <p:restoredTop sz="89134" autoAdjust="0"/>
  </p:normalViewPr>
  <p:slideViewPr>
    <p:cSldViewPr snapToGrid="0">
      <p:cViewPr varScale="1">
        <p:scale>
          <a:sx n="101" d="100"/>
          <a:sy n="101" d="100"/>
        </p:scale>
        <p:origin x="-19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E6075-D5D4-460B-ADC6-B586EC205837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F7858-8826-487B-BDA2-AF5CAA707E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71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F7858-8826-487B-BDA2-AF5CAA707E1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129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SOW</a:t>
            </a:r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0281-995F-4661-8202-E95754936A22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833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F7858-8826-487B-BDA2-AF5CAA707E1B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835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市场化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F7858-8826-487B-BDA2-AF5CAA707E1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2699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0281-995F-4661-8202-E95754936A22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057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0281-995F-4661-8202-E95754936A22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815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行业风控合并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增加</a:t>
            </a:r>
            <a:r>
              <a:rPr lang="en-US" altLang="zh-CN" dirty="0" smtClean="0"/>
              <a:t>IT</a:t>
            </a:r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0281-995F-4661-8202-E95754936A22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980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缺盾牌</a:t>
            </a:r>
            <a:r>
              <a:rPr kumimoji="1" lang="en-US" altLang="zh-CN" dirty="0" smtClean="0"/>
              <a:t>     </a:t>
            </a:r>
            <a:r>
              <a:rPr kumimoji="1" lang="zh-CN" altLang="en-US" dirty="0" smtClean="0"/>
              <a:t>私密</a:t>
            </a:r>
            <a:r>
              <a:rPr kumimoji="1" lang="en-US" altLang="zh-CN" dirty="0" smtClean="0"/>
              <a:t>     </a:t>
            </a:r>
            <a:r>
              <a:rPr kumimoji="1" lang="zh-CN" altLang="en-US" dirty="0" smtClean="0"/>
              <a:t>安全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F7858-8826-487B-BDA2-AF5CAA707E1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465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0281-995F-4661-8202-E95754936A22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7655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0281-995F-4661-8202-E95754936A22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9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SOW</a:t>
            </a:r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0281-995F-4661-8202-E95754936A22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83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8599" y="80683"/>
            <a:ext cx="4773706" cy="510988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D6922E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4819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5B47-F607-435A-AAF8-EEA8F2D49FB1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2CE-0B02-43EE-B957-0E885907399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17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5B47-F607-435A-AAF8-EEA8F2D49FB1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2CE-0B02-43EE-B957-0E885907399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206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2C05B4-FDF2-4B84-AB0E-ACFB17A48215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562FFB0-4509-4ED2-8D27-2D055578ACE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18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04664"/>
            <a:ext cx="5436096" cy="576064"/>
          </a:xfrm>
          <a:solidFill>
            <a:srgbClr val="B80808"/>
          </a:solidFill>
          <a:ln>
            <a:noFill/>
          </a:ln>
        </p:spPr>
        <p:txBody>
          <a:bodyPr lIns="360000">
            <a:noAutofit/>
          </a:bodyPr>
          <a:lstStyle>
            <a:lvl1pPr algn="l">
              <a:defRPr sz="28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376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91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36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" y="215"/>
            <a:ext cx="9143427" cy="685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46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91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778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74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5B47-F607-435A-AAF8-EEA8F2D49FB1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2CE-0B02-43EE-B957-0E885907399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23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5B47-F607-435A-AAF8-EEA8F2D49FB1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2CE-0B02-43EE-B957-0E885907399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0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5B47-F607-435A-AAF8-EEA8F2D49FB1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2CE-0B02-43EE-B957-0E885907399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40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5B47-F607-435A-AAF8-EEA8F2D49FB1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2CE-0B02-43EE-B957-0E885907399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61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5B47-F607-435A-AAF8-EEA8F2D49FB1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2CE-0B02-43EE-B957-0E885907399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5B47-F607-435A-AAF8-EEA8F2D49FB1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2CE-0B02-43EE-B957-0E885907399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71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5B47-F607-435A-AAF8-EEA8F2D49FB1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E2CE-0B02-43EE-B957-0E885907399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76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35B47-F607-435A-AAF8-EEA8F2D49FB1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E2CE-0B02-43EE-B957-0E885907399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0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2" r:id="rId12"/>
    <p:sldLayoutId id="2147483688" r:id="rId13"/>
    <p:sldLayoutId id="2147483689" r:id="rId14"/>
    <p:sldLayoutId id="214748370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97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占位符 3"/>
          <p:cNvSpPr txBox="1">
            <a:spLocks/>
          </p:cNvSpPr>
          <p:nvPr/>
        </p:nvSpPr>
        <p:spPr>
          <a:xfrm>
            <a:off x="-3164" y="1934721"/>
            <a:ext cx="9144000" cy="1596752"/>
          </a:xfrm>
          <a:prstGeom prst="rect">
            <a:avLst/>
          </a:prstGeom>
          <a:solidFill>
            <a:srgbClr val="EAC288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zh-CN" altLang="en-US" sz="4000" b="1" dirty="0" smtClean="0">
                <a:solidFill>
                  <a:schemeClr val="accent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中国保险资产管理业</a:t>
            </a:r>
            <a:r>
              <a:rPr lang="en-US" alt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协会</a:t>
            </a:r>
            <a:endParaRPr lang="en-US" altLang="en-US" sz="4000" b="1" dirty="0" smtClean="0">
              <a:solidFill>
                <a:schemeClr val="accent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0" lvl="0" indent="0" algn="ctr">
              <a:buNone/>
            </a:pPr>
            <a:r>
              <a:rPr lang="zh-CN" altLang="en-US" sz="4000" b="1" dirty="0" smtClean="0">
                <a:solidFill>
                  <a:schemeClr val="accent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资管云平台</a:t>
            </a:r>
            <a:r>
              <a:rPr lang="en-US" alt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4000" b="1" dirty="0" smtClean="0">
              <a:solidFill>
                <a:schemeClr val="accent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5" name="Picture 1" descr="C:\Users\think\AppData\Roaming\Tencent\Users\672544872\QQ\WinTemp\RichOle\9)P93UBB1I14C532GJOS}~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955" y="4068566"/>
            <a:ext cx="17145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53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组合 118"/>
          <p:cNvGrpSpPr/>
          <p:nvPr/>
        </p:nvGrpSpPr>
        <p:grpSpPr>
          <a:xfrm>
            <a:off x="253462" y="2190776"/>
            <a:ext cx="1093666" cy="1180241"/>
            <a:chOff x="4774105" y="2543181"/>
            <a:chExt cx="1512167" cy="1782231"/>
          </a:xfrm>
          <a:effectLst/>
        </p:grpSpPr>
        <p:sp>
          <p:nvSpPr>
            <p:cNvPr id="75" name="任意多边形 74"/>
            <p:cNvSpPr>
              <a:spLocks noChangeAspect="1"/>
            </p:cNvSpPr>
            <p:nvPr/>
          </p:nvSpPr>
          <p:spPr>
            <a:xfrm>
              <a:off x="4846115" y="2990258"/>
              <a:ext cx="1368152" cy="1335154"/>
            </a:xfrm>
            <a:custGeom>
              <a:avLst/>
              <a:gdLst>
                <a:gd name="connsiteX0" fmla="*/ 0 w 1702542"/>
                <a:gd name="connsiteY0" fmla="*/ 851265 h 1702530"/>
                <a:gd name="connsiteX1" fmla="*/ 851271 w 1702542"/>
                <a:gd name="connsiteY1" fmla="*/ 0 h 1702530"/>
                <a:gd name="connsiteX2" fmla="*/ 1702542 w 1702542"/>
                <a:gd name="connsiteY2" fmla="*/ 851265 h 1702530"/>
                <a:gd name="connsiteX3" fmla="*/ 851271 w 1702542"/>
                <a:gd name="connsiteY3" fmla="*/ 1702530 h 1702530"/>
                <a:gd name="connsiteX4" fmla="*/ 0 w 1702542"/>
                <a:gd name="connsiteY4" fmla="*/ 851265 h 1702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2542" h="1702530">
                  <a:moveTo>
                    <a:pt x="0" y="851265"/>
                  </a:moveTo>
                  <a:cubicBezTo>
                    <a:pt x="0" y="381124"/>
                    <a:pt x="381127" y="0"/>
                    <a:pt x="851271" y="0"/>
                  </a:cubicBezTo>
                  <a:cubicBezTo>
                    <a:pt x="1321415" y="0"/>
                    <a:pt x="1702542" y="381124"/>
                    <a:pt x="1702542" y="851265"/>
                  </a:cubicBezTo>
                  <a:cubicBezTo>
                    <a:pt x="1702542" y="1321406"/>
                    <a:pt x="1321415" y="1702530"/>
                    <a:pt x="851271" y="1702530"/>
                  </a:cubicBezTo>
                  <a:cubicBezTo>
                    <a:pt x="381127" y="1702530"/>
                    <a:pt x="0" y="1321406"/>
                    <a:pt x="0" y="851265"/>
                  </a:cubicBezTo>
                  <a:close/>
                </a:path>
              </a:pathLst>
            </a:custGeom>
            <a:gradFill rotWithShape="1">
              <a:gsLst>
                <a:gs pos="0">
                  <a:srgbClr val="84AA33">
                    <a:tint val="35000"/>
                    <a:satMod val="253000"/>
                  </a:srgbClr>
                </a:gs>
                <a:gs pos="50000">
                  <a:srgbClr val="84AA33">
                    <a:tint val="42000"/>
                    <a:satMod val="255000"/>
                  </a:srgbClr>
                </a:gs>
                <a:gs pos="97000">
                  <a:srgbClr val="84AA33">
                    <a:tint val="53000"/>
                    <a:satMod val="260000"/>
                  </a:srgbClr>
                </a:gs>
                <a:gs pos="100000">
                  <a:srgbClr val="84AA33">
                    <a:tint val="56000"/>
                    <a:satMod val="275000"/>
                  </a:srgbClr>
                </a:gs>
              </a:gsLst>
              <a:path path="circle">
                <a:fillToRect l="50000" t="50000" r="50000" b="50000"/>
              </a:path>
            </a:gradFill>
            <a:ln w="9525" cap="flat" cmpd="sng" algn="ctr">
              <a:solidFill>
                <a:srgbClr val="84AA33"/>
              </a:solidFill>
              <a:prstDash val="solid"/>
            </a:ln>
            <a:effectLst>
              <a:glow rad="101600">
                <a:srgbClr val="84AA33">
                  <a:satMod val="175000"/>
                  <a:alpha val="40000"/>
                </a:srgbClr>
              </a:glow>
              <a:outerShdw blurRad="63500" dist="25400" dir="5400000" rotWithShape="0">
                <a:srgbClr val="000000">
                  <a:alpha val="43137"/>
                </a:srgbClr>
              </a:outerShdw>
            </a:effectLst>
          </p:spPr>
          <p:txBody>
            <a:bodyPr spcFirstLastPara="0" vert="horz" wrap="square" lIns="271557" tIns="271555" rIns="271557" bIns="271555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zh-CN" altLang="en-US" sz="3500" kern="0" dirty="0" smtClean="0">
                <a:solidFill>
                  <a:prstClr val="black"/>
                </a:solidFill>
                <a:latin typeface="Gill Sans MT"/>
                <a:ea typeface="华文中宋"/>
              </a:endParaRPr>
            </a:p>
          </p:txBody>
        </p:sp>
        <p:sp>
          <p:nvSpPr>
            <p:cNvPr id="76" name="TextBox 47"/>
            <p:cNvSpPr txBox="1"/>
            <p:nvPr/>
          </p:nvSpPr>
          <p:spPr>
            <a:xfrm>
              <a:off x="4774105" y="2543181"/>
              <a:ext cx="1512167" cy="307680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cs typeface="微软雅黑"/>
                </a:rPr>
                <a:t>台账</a:t>
              </a:r>
              <a:endParaRPr kumimoji="1"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77" name="TextBox 48"/>
            <p:cNvSpPr txBox="1"/>
            <p:nvPr/>
          </p:nvSpPr>
          <p:spPr>
            <a:xfrm>
              <a:off x="5122960" y="3412476"/>
              <a:ext cx="803821" cy="395588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lang="en-US" altLang="zh-CN" b="1" kern="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30+</a:t>
              </a:r>
              <a:endParaRPr lang="zh-CN" altLang="en-US" b="1" kern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8" name="组合 118"/>
          <p:cNvGrpSpPr/>
          <p:nvPr/>
        </p:nvGrpSpPr>
        <p:grpSpPr>
          <a:xfrm>
            <a:off x="237973" y="3604832"/>
            <a:ext cx="1106637" cy="1244484"/>
            <a:chOff x="4774105" y="2543181"/>
            <a:chExt cx="1512167" cy="1782231"/>
          </a:xfrm>
        </p:grpSpPr>
        <p:sp>
          <p:nvSpPr>
            <p:cNvPr id="79" name="任意多边形 78"/>
            <p:cNvSpPr>
              <a:spLocks noChangeAspect="1"/>
            </p:cNvSpPr>
            <p:nvPr/>
          </p:nvSpPr>
          <p:spPr>
            <a:xfrm>
              <a:off x="4846115" y="2990258"/>
              <a:ext cx="1368152" cy="1335154"/>
            </a:xfrm>
            <a:custGeom>
              <a:avLst/>
              <a:gdLst>
                <a:gd name="connsiteX0" fmla="*/ 0 w 1702542"/>
                <a:gd name="connsiteY0" fmla="*/ 851265 h 1702530"/>
                <a:gd name="connsiteX1" fmla="*/ 851271 w 1702542"/>
                <a:gd name="connsiteY1" fmla="*/ 0 h 1702530"/>
                <a:gd name="connsiteX2" fmla="*/ 1702542 w 1702542"/>
                <a:gd name="connsiteY2" fmla="*/ 851265 h 1702530"/>
                <a:gd name="connsiteX3" fmla="*/ 851271 w 1702542"/>
                <a:gd name="connsiteY3" fmla="*/ 1702530 h 1702530"/>
                <a:gd name="connsiteX4" fmla="*/ 0 w 1702542"/>
                <a:gd name="connsiteY4" fmla="*/ 851265 h 1702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2542" h="1702530">
                  <a:moveTo>
                    <a:pt x="0" y="851265"/>
                  </a:moveTo>
                  <a:cubicBezTo>
                    <a:pt x="0" y="381124"/>
                    <a:pt x="381127" y="0"/>
                    <a:pt x="851271" y="0"/>
                  </a:cubicBezTo>
                  <a:cubicBezTo>
                    <a:pt x="1321415" y="0"/>
                    <a:pt x="1702542" y="381124"/>
                    <a:pt x="1702542" y="851265"/>
                  </a:cubicBezTo>
                  <a:cubicBezTo>
                    <a:pt x="1702542" y="1321406"/>
                    <a:pt x="1321415" y="1702530"/>
                    <a:pt x="851271" y="1702530"/>
                  </a:cubicBezTo>
                  <a:cubicBezTo>
                    <a:pt x="381127" y="1702530"/>
                    <a:pt x="0" y="1321406"/>
                    <a:pt x="0" y="851265"/>
                  </a:cubicBezTo>
                  <a:close/>
                </a:path>
              </a:pathLst>
            </a:custGeom>
            <a:gradFill rotWithShape="1">
              <a:gsLst>
                <a:gs pos="0">
                  <a:srgbClr val="84AA33">
                    <a:tint val="35000"/>
                    <a:satMod val="253000"/>
                  </a:srgbClr>
                </a:gs>
                <a:gs pos="50000">
                  <a:srgbClr val="84AA33">
                    <a:tint val="42000"/>
                    <a:satMod val="255000"/>
                  </a:srgbClr>
                </a:gs>
                <a:gs pos="97000">
                  <a:srgbClr val="84AA33">
                    <a:tint val="53000"/>
                    <a:satMod val="260000"/>
                  </a:srgbClr>
                </a:gs>
                <a:gs pos="100000">
                  <a:srgbClr val="84AA33">
                    <a:tint val="56000"/>
                    <a:satMod val="275000"/>
                  </a:srgbClr>
                </a:gs>
              </a:gsLst>
              <a:path path="circle">
                <a:fillToRect l="50000" t="50000" r="50000" b="50000"/>
              </a:path>
            </a:gradFill>
            <a:ln w="9525" cap="flat" cmpd="sng" algn="ctr">
              <a:solidFill>
                <a:srgbClr val="84AA33"/>
              </a:solidFill>
              <a:prstDash val="solid"/>
            </a:ln>
            <a:effectLst>
              <a:glow rad="101600">
                <a:srgbClr val="84AA33">
                  <a:satMod val="175000"/>
                  <a:alpha val="40000"/>
                </a:srgbClr>
              </a:glow>
              <a:outerShdw blurRad="63500" dist="25400" dir="5400000" rotWithShape="0">
                <a:srgbClr val="000000">
                  <a:alpha val="43137"/>
                </a:srgbClr>
              </a:outerShdw>
            </a:effectLst>
          </p:spPr>
          <p:txBody>
            <a:bodyPr spcFirstLastPara="0" vert="horz" wrap="square" lIns="271557" tIns="271555" rIns="271557" bIns="271555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zh-CN" altLang="en-US" sz="3500" kern="0" dirty="0" smtClean="0">
                <a:solidFill>
                  <a:prstClr val="black"/>
                </a:solidFill>
                <a:latin typeface="Gill Sans MT"/>
                <a:ea typeface="华文中宋"/>
              </a:endParaRPr>
            </a:p>
          </p:txBody>
        </p:sp>
        <p:sp>
          <p:nvSpPr>
            <p:cNvPr id="80" name="TextBox 47"/>
            <p:cNvSpPr txBox="1"/>
            <p:nvPr/>
          </p:nvSpPr>
          <p:spPr>
            <a:xfrm>
              <a:off x="4774105" y="2543181"/>
              <a:ext cx="1512167" cy="308538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cs typeface="微软雅黑"/>
                </a:rPr>
                <a:t>报表</a:t>
              </a:r>
              <a:endParaRPr kumimoji="1"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81" name="TextBox 48"/>
            <p:cNvSpPr txBox="1"/>
            <p:nvPr/>
          </p:nvSpPr>
          <p:spPr>
            <a:xfrm>
              <a:off x="5128280" y="3442390"/>
              <a:ext cx="803819" cy="375167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lang="en-US" altLang="zh-CN" b="1" kern="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50+</a:t>
              </a:r>
              <a:endParaRPr lang="zh-CN" altLang="en-US" b="1" kern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82" name="表格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769164"/>
              </p:ext>
            </p:extLst>
          </p:nvPr>
        </p:nvGraphicFramePr>
        <p:xfrm>
          <a:off x="2411760" y="2190831"/>
          <a:ext cx="6264696" cy="446449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44216"/>
                <a:gridCol w="3384376"/>
                <a:gridCol w="936104"/>
              </a:tblGrid>
              <a:tr h="4923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dirty="0" smtClean="0">
                          <a:solidFill>
                            <a:schemeClr val="bg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台账</a:t>
                      </a:r>
                      <a:endParaRPr lang="zh-CN" altLang="en-US" sz="1400" b="1" kern="1200" dirty="0">
                        <a:solidFill>
                          <a:schemeClr val="bg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dirty="0" smtClean="0">
                          <a:solidFill>
                            <a:schemeClr val="bg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统计项</a:t>
                      </a:r>
                      <a:endParaRPr lang="zh-CN" altLang="en-US" sz="1400" b="1" kern="1200" dirty="0">
                        <a:solidFill>
                          <a:schemeClr val="bg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dirty="0" smtClean="0">
                          <a:solidFill>
                            <a:schemeClr val="bg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指标量</a:t>
                      </a:r>
                      <a:endParaRPr lang="zh-CN" altLang="en-US" sz="1400" b="1" kern="1200" dirty="0">
                        <a:solidFill>
                          <a:schemeClr val="bg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债权计划台账表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账套、代码、数量、成本、应收利息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60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资产表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面值、公允价值、折溢价、公允价值变动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130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收益实现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可供出售、贷款、存款合计、结算备付金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110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收益预期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活期存款、结算备付金、结算保证金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60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48117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资金运用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存款合计、结算备付金、活期存款、可供出售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40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44794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</a:t>
                      </a:r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头寸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资产单元、账户名称、头寸、融资购回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280</a:t>
                      </a:r>
                      <a:endParaRPr lang="zh-CN" altLang="en-US" sz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组合资金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账套代码、账户成立日、委托资金可用上限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15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信托计划台账表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发行机构、基础资产种类、投资金额、起息日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60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保险资管产品台账表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发行机构、含权选项、资金投向、利息兑付日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65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项目资产支持计划台账表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偿债主体、资金投向、托管行、增信措施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65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……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……</a:t>
                      </a:r>
                      <a:endParaRPr lang="zh-CN" altLang="en-US" sz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……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3" name="表格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414291"/>
              </p:ext>
            </p:extLst>
          </p:nvPr>
        </p:nvGraphicFramePr>
        <p:xfrm>
          <a:off x="2419111" y="2195076"/>
          <a:ext cx="6264696" cy="446449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44216"/>
                <a:gridCol w="3384376"/>
                <a:gridCol w="936104"/>
              </a:tblGrid>
              <a:tr h="4923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dirty="0" smtClean="0">
                          <a:solidFill>
                            <a:schemeClr val="bg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统计报表</a:t>
                      </a:r>
                      <a:endParaRPr lang="zh-CN" altLang="en-US" sz="1400" b="1" kern="1200" dirty="0">
                        <a:solidFill>
                          <a:schemeClr val="bg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dirty="0" smtClean="0">
                          <a:solidFill>
                            <a:schemeClr val="bg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统计项</a:t>
                      </a:r>
                      <a:endParaRPr lang="zh-CN" altLang="en-US" sz="1400" b="1" kern="1200" dirty="0">
                        <a:solidFill>
                          <a:schemeClr val="bg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dirty="0" smtClean="0">
                          <a:solidFill>
                            <a:schemeClr val="bg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指标量</a:t>
                      </a:r>
                      <a:endParaRPr lang="zh-CN" altLang="en-US" sz="1400" b="1" kern="1200" dirty="0">
                        <a:solidFill>
                          <a:schemeClr val="bg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产品收益统计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产品名称、产品类型、收益日期、收益金额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20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产品类型投资统计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产品类型、投资规模、投资日期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15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投资规模占比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产品类型、投资日期、投资规模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10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资产收益占比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利息收入、交易金额、下单日期、回报日期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13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48117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所投行业占比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所投行业分类、收益率、平均收益率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8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447944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持仓占比统计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所投账户、投资规模、投资日期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8</a:t>
                      </a:r>
                      <a:endParaRPr lang="zh-CN" altLang="en-US" sz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产品评级统计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产品名称、产品类型、评级结果、评级时间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15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产品增信统计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产品名称、产品类型、增信结果、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</a:t>
                      </a:r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类增信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18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项目统计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所投基础资产、所投项目所属行业、地域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40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利费要素统计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起息日、到期日、收益率、份额面值</a:t>
                      </a: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</a:t>
                      </a:r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20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……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……</a:t>
                      </a:r>
                      <a:endParaRPr lang="zh-CN" altLang="en-US" sz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……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90" name="组合 89"/>
          <p:cNvGrpSpPr/>
          <p:nvPr/>
        </p:nvGrpSpPr>
        <p:grpSpPr>
          <a:xfrm>
            <a:off x="35496" y="854711"/>
            <a:ext cx="8827229" cy="1008700"/>
            <a:chOff x="358246" y="5415604"/>
            <a:chExt cx="6547865" cy="1229775"/>
          </a:xfrm>
        </p:grpSpPr>
        <p:sp>
          <p:nvSpPr>
            <p:cNvPr id="91" name="文本框 90"/>
            <p:cNvSpPr txBox="1"/>
            <p:nvPr/>
          </p:nvSpPr>
          <p:spPr>
            <a:xfrm>
              <a:off x="358246" y="5415604"/>
              <a:ext cx="3980075" cy="469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9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</a:t>
              </a:r>
              <a:r>
                <a:rPr lang="zh-CN" altLang="en-US" sz="1900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接口（成果） </a:t>
              </a:r>
              <a:r>
                <a:rPr lang="zh-CN" altLang="en-US" sz="1600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规范数据统计，自动文档生成</a:t>
              </a:r>
              <a:endPara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516239" y="5766712"/>
              <a:ext cx="6389872" cy="878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通过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对数据合理、有效、准确的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利用，提炼各项业务指标，生成丰富的台账报表、多维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的统计图表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，全面掌握行业最新动态及发展方向；云平台内置超过</a:t>
              </a:r>
              <a:r>
                <a:rPr lang="zh-CN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7</a:t>
              </a:r>
              <a:r>
                <a:rPr lang="en-US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0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多种文档模板，可自动化文档生成，保障数据的统一、准确。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51" name="组合 118"/>
          <p:cNvGrpSpPr/>
          <p:nvPr/>
        </p:nvGrpSpPr>
        <p:grpSpPr>
          <a:xfrm>
            <a:off x="198862" y="5112283"/>
            <a:ext cx="1184857" cy="1255093"/>
            <a:chOff x="4643792" y="2543181"/>
            <a:chExt cx="1869254" cy="1782231"/>
          </a:xfrm>
        </p:grpSpPr>
        <p:sp>
          <p:nvSpPr>
            <p:cNvPr id="52" name="任意多边形 51"/>
            <p:cNvSpPr>
              <a:spLocks noChangeAspect="1"/>
            </p:cNvSpPr>
            <p:nvPr/>
          </p:nvSpPr>
          <p:spPr>
            <a:xfrm>
              <a:off x="4757329" y="2990258"/>
              <a:ext cx="1582362" cy="1335154"/>
            </a:xfrm>
            <a:custGeom>
              <a:avLst/>
              <a:gdLst>
                <a:gd name="connsiteX0" fmla="*/ 0 w 1702542"/>
                <a:gd name="connsiteY0" fmla="*/ 851265 h 1702530"/>
                <a:gd name="connsiteX1" fmla="*/ 851271 w 1702542"/>
                <a:gd name="connsiteY1" fmla="*/ 0 h 1702530"/>
                <a:gd name="connsiteX2" fmla="*/ 1702542 w 1702542"/>
                <a:gd name="connsiteY2" fmla="*/ 851265 h 1702530"/>
                <a:gd name="connsiteX3" fmla="*/ 851271 w 1702542"/>
                <a:gd name="connsiteY3" fmla="*/ 1702530 h 1702530"/>
                <a:gd name="connsiteX4" fmla="*/ 0 w 1702542"/>
                <a:gd name="connsiteY4" fmla="*/ 851265 h 1702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2542" h="1702530">
                  <a:moveTo>
                    <a:pt x="0" y="851265"/>
                  </a:moveTo>
                  <a:cubicBezTo>
                    <a:pt x="0" y="381124"/>
                    <a:pt x="381127" y="0"/>
                    <a:pt x="851271" y="0"/>
                  </a:cubicBezTo>
                  <a:cubicBezTo>
                    <a:pt x="1321415" y="0"/>
                    <a:pt x="1702542" y="381124"/>
                    <a:pt x="1702542" y="851265"/>
                  </a:cubicBezTo>
                  <a:cubicBezTo>
                    <a:pt x="1702542" y="1321406"/>
                    <a:pt x="1321415" y="1702530"/>
                    <a:pt x="851271" y="1702530"/>
                  </a:cubicBezTo>
                  <a:cubicBezTo>
                    <a:pt x="381127" y="1702530"/>
                    <a:pt x="0" y="1321406"/>
                    <a:pt x="0" y="851265"/>
                  </a:cubicBezTo>
                  <a:close/>
                </a:path>
              </a:pathLst>
            </a:custGeom>
            <a:gradFill rotWithShape="1">
              <a:gsLst>
                <a:gs pos="0">
                  <a:srgbClr val="84AA33">
                    <a:tint val="35000"/>
                    <a:satMod val="253000"/>
                  </a:srgbClr>
                </a:gs>
                <a:gs pos="50000">
                  <a:srgbClr val="84AA33">
                    <a:tint val="42000"/>
                    <a:satMod val="255000"/>
                  </a:srgbClr>
                </a:gs>
                <a:gs pos="97000">
                  <a:srgbClr val="84AA33">
                    <a:tint val="53000"/>
                    <a:satMod val="260000"/>
                  </a:srgbClr>
                </a:gs>
                <a:gs pos="100000">
                  <a:srgbClr val="84AA33">
                    <a:tint val="56000"/>
                    <a:satMod val="275000"/>
                  </a:srgbClr>
                </a:gs>
              </a:gsLst>
              <a:path path="circle">
                <a:fillToRect l="50000" t="50000" r="50000" b="50000"/>
              </a:path>
            </a:gradFill>
            <a:ln w="9525" cap="flat" cmpd="sng" algn="ctr">
              <a:solidFill>
                <a:srgbClr val="84AA33"/>
              </a:solidFill>
              <a:prstDash val="solid"/>
            </a:ln>
            <a:effectLst>
              <a:glow rad="101600">
                <a:srgbClr val="84AA33">
                  <a:satMod val="175000"/>
                  <a:alpha val="40000"/>
                </a:srgbClr>
              </a:glow>
              <a:outerShdw blurRad="63500" dist="25400" dir="5400000" rotWithShape="0">
                <a:srgbClr val="000000">
                  <a:alpha val="43137"/>
                </a:srgbClr>
              </a:outerShdw>
            </a:effectLst>
          </p:spPr>
          <p:txBody>
            <a:bodyPr spcFirstLastPara="0" vert="horz" wrap="square" lIns="271557" tIns="271555" rIns="271557" bIns="271555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zh-CN" altLang="en-US" sz="3500" kern="0" dirty="0" smtClean="0">
                <a:solidFill>
                  <a:prstClr val="black"/>
                </a:solidFill>
                <a:latin typeface="Gill Sans MT"/>
                <a:ea typeface="华文中宋"/>
              </a:endParaRPr>
            </a:p>
          </p:txBody>
        </p:sp>
        <p:sp>
          <p:nvSpPr>
            <p:cNvPr id="53" name="TextBox 47"/>
            <p:cNvSpPr txBox="1"/>
            <p:nvPr/>
          </p:nvSpPr>
          <p:spPr>
            <a:xfrm>
              <a:off x="4643792" y="2543181"/>
              <a:ext cx="1869254" cy="305930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cs typeface="微软雅黑"/>
                </a:rPr>
                <a:t>文档</a:t>
              </a:r>
              <a:endParaRPr kumimoji="1"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54" name="TextBox 48"/>
            <p:cNvSpPr txBox="1"/>
            <p:nvPr/>
          </p:nvSpPr>
          <p:spPr>
            <a:xfrm>
              <a:off x="5128281" y="3442390"/>
              <a:ext cx="803819" cy="393338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pPr algn="ctr">
                <a:defRPr/>
              </a:pPr>
              <a:r>
                <a:rPr lang="en-US" altLang="zh-CN" b="1" kern="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/>
                  <a:ea typeface="微软雅黑" pitchFamily="34" charset="-122"/>
                  <a:cs typeface="Arial"/>
                </a:rPr>
                <a:t>70</a:t>
              </a:r>
              <a:r>
                <a:rPr lang="en-US" altLang="zh-CN" b="1" kern="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</a:rPr>
                <a:t>+</a:t>
              </a:r>
              <a:endParaRPr lang="zh-CN" altLang="en-US" b="1" kern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55" name="表格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139239"/>
              </p:ext>
            </p:extLst>
          </p:nvPr>
        </p:nvGraphicFramePr>
        <p:xfrm>
          <a:off x="2416200" y="2164672"/>
          <a:ext cx="6260256" cy="440324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664540"/>
                <a:gridCol w="2595716"/>
              </a:tblGrid>
              <a:tr h="4923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dirty="0" smtClean="0">
                          <a:solidFill>
                            <a:schemeClr val="bg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文档类型</a:t>
                      </a:r>
                      <a:endParaRPr lang="zh-CN" altLang="en-US" sz="1400" b="1" kern="1200" dirty="0">
                        <a:solidFill>
                          <a:schemeClr val="bg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dirty="0" smtClean="0">
                          <a:solidFill>
                            <a:schemeClr val="bg1"/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业务阶段</a:t>
                      </a:r>
                      <a:endParaRPr lang="zh-CN" altLang="en-US" sz="1400" b="1" kern="1200" dirty="0">
                        <a:solidFill>
                          <a:schemeClr val="bg1"/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立项申请表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立项决策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尽调报告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尽职调查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投资价值分析报告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投委会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341295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可行性分析报告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投委会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348117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投委会决议报告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投委会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386690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风险评估报告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风控会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信用评级报告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内部评级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产品风险说明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风控会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分析评估报告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项目评审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投资执行单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交易下单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362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……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软雅黑"/>
                          <a:ea typeface="微软雅黑"/>
                          <a:cs typeface="微软雅黑"/>
                        </a:rPr>
                        <a:t>……</a:t>
                      </a:r>
                      <a:endParaRPr lang="zh-CN" altLang="en-US" sz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2200" dirty="0" smtClean="0"/>
              <a:t>业务成果</a:t>
            </a:r>
            <a:endParaRPr kumimoji="1"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91567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" name="组合 183"/>
          <p:cNvGrpSpPr/>
          <p:nvPr/>
        </p:nvGrpSpPr>
        <p:grpSpPr>
          <a:xfrm>
            <a:off x="225750" y="1399354"/>
            <a:ext cx="8360877" cy="1067972"/>
            <a:chOff x="358247" y="1152036"/>
            <a:chExt cx="8696156" cy="1067972"/>
          </a:xfrm>
        </p:grpSpPr>
        <p:sp>
          <p:nvSpPr>
            <p:cNvPr id="185" name="文本框 184"/>
            <p:cNvSpPr txBox="1"/>
            <p:nvPr/>
          </p:nvSpPr>
          <p:spPr>
            <a:xfrm>
              <a:off x="358247" y="1152036"/>
              <a:ext cx="6394371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900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业务模型</a:t>
              </a:r>
              <a:r>
                <a:rPr lang="zh-CN" altLang="en-US" sz="1600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标准业务</a:t>
              </a:r>
              <a:r>
                <a:rPr lang="zh-CN" altLang="en-US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流程，</a:t>
              </a: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规范业务</a:t>
              </a:r>
              <a:r>
                <a:rPr lang="zh-CN" altLang="en-US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操作，培育机构业务能力</a:t>
              </a:r>
            </a:p>
          </p:txBody>
        </p:sp>
        <p:sp>
          <p:nvSpPr>
            <p:cNvPr id="186" name="文本框 185"/>
            <p:cNvSpPr txBox="1"/>
            <p:nvPr/>
          </p:nvSpPr>
          <p:spPr>
            <a:xfrm>
              <a:off x="611557" y="1499298"/>
              <a:ext cx="8442846" cy="720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lnSpc>
                  <a:spcPct val="15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用标准化的业务规范操作处理非标业务，通过标准化、规范化的业务处理</a:t>
              </a:r>
              <a:r>
                <a:rPr lang="zh-CN" alt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，</a:t>
              </a:r>
              <a:r>
                <a:rPr lang="zh-CN" altLang="en-US" sz="14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帮助机构提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升内部管理水平、切实提高投资能力和风控能力，养成自身竞争力。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2200" dirty="0" smtClean="0"/>
              <a:t>业务模型</a:t>
            </a:r>
            <a:endParaRPr kumimoji="1" lang="zh-CN" altLang="en-US" sz="2200" dirty="0"/>
          </a:p>
        </p:txBody>
      </p:sp>
      <p:grpSp>
        <p:nvGrpSpPr>
          <p:cNvPr id="51" name="组合 16"/>
          <p:cNvGrpSpPr/>
          <p:nvPr/>
        </p:nvGrpSpPr>
        <p:grpSpPr>
          <a:xfrm>
            <a:off x="-16520" y="3175300"/>
            <a:ext cx="1781051" cy="2419443"/>
            <a:chOff x="19992" y="3221747"/>
            <a:chExt cx="1781051" cy="2419443"/>
          </a:xfrm>
        </p:grpSpPr>
        <p:sp>
          <p:nvSpPr>
            <p:cNvPr id="52" name="TextBox 47"/>
            <p:cNvSpPr txBox="1"/>
            <p:nvPr/>
          </p:nvSpPr>
          <p:spPr>
            <a:xfrm>
              <a:off x="108417" y="3221747"/>
              <a:ext cx="1517872" cy="246221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cs typeface="微软雅黑"/>
                </a:rPr>
                <a:t>产品要素模型</a:t>
              </a:r>
              <a:endPara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9992" y="3517532"/>
              <a:ext cx="1781051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基础设施债权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计划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不动产</a:t>
              </a: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债权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计划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不动产</a:t>
              </a: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股权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计划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股权</a:t>
              </a: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直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资产</a:t>
              </a: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支持证券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信息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</a:t>
              </a: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资产支持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计划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信托计划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银行</a:t>
              </a: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理财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证券</a:t>
              </a: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资管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保险</a:t>
              </a: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资管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</a:t>
              </a:r>
              <a:endParaRPr lang="zh-CN" altLang="en-US" sz="1200" dirty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18"/>
          <p:cNvGrpSpPr/>
          <p:nvPr/>
        </p:nvGrpSpPr>
        <p:grpSpPr>
          <a:xfrm>
            <a:off x="3074957" y="3197955"/>
            <a:ext cx="1532539" cy="2229020"/>
            <a:chOff x="3111469" y="3244402"/>
            <a:chExt cx="1532539" cy="2229020"/>
          </a:xfrm>
        </p:grpSpPr>
        <p:sp>
          <p:nvSpPr>
            <p:cNvPr id="58" name="TextBox 47"/>
            <p:cNvSpPr txBox="1"/>
            <p:nvPr/>
          </p:nvSpPr>
          <p:spPr>
            <a:xfrm>
              <a:off x="3166322" y="3244402"/>
              <a:ext cx="1195055" cy="246221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cs typeface="微软雅黑"/>
                </a:rPr>
                <a:t>风险模型</a:t>
              </a:r>
              <a:endPara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3111469" y="3474733"/>
              <a:ext cx="1532539" cy="1998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信用风险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财务风险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操作风险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股权</a:t>
              </a: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直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流动性风险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集中度风险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</a:t>
              </a:r>
            </a:p>
          </p:txBody>
        </p:sp>
      </p:grpSp>
      <p:grpSp>
        <p:nvGrpSpPr>
          <p:cNvPr id="63" name="组合 19"/>
          <p:cNvGrpSpPr/>
          <p:nvPr/>
        </p:nvGrpSpPr>
        <p:grpSpPr>
          <a:xfrm>
            <a:off x="4521639" y="3192781"/>
            <a:ext cx="2390113" cy="1977068"/>
            <a:chOff x="4434602" y="3239228"/>
            <a:chExt cx="2390113" cy="1977068"/>
          </a:xfrm>
        </p:grpSpPr>
        <p:sp>
          <p:nvSpPr>
            <p:cNvPr id="64" name="TextBox 47"/>
            <p:cNvSpPr txBox="1"/>
            <p:nvPr/>
          </p:nvSpPr>
          <p:spPr>
            <a:xfrm>
              <a:off x="4532017" y="3239228"/>
              <a:ext cx="1195056" cy="246221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cs typeface="微软雅黑"/>
                </a:rPr>
                <a:t>流程模型</a:t>
              </a:r>
              <a:endPara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4434602" y="3485261"/>
              <a:ext cx="2390113" cy="1731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立项流程</a:t>
              </a:r>
              <a:endParaRPr lang="en-US" altLang="zh-CN" sz="14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尽</a:t>
              </a:r>
              <a:r>
                <a:rPr lang="zh-CN" altLang="en-US" sz="14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调评估流程</a:t>
              </a:r>
              <a:endParaRPr lang="en-US" altLang="zh-CN" sz="14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</a:t>
              </a:r>
              <a:r>
                <a:rPr lang="zh-CN" altLang="en-US" sz="14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预审流程</a:t>
              </a:r>
              <a:endParaRPr lang="en-US" altLang="zh-CN" sz="14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评审流程</a:t>
              </a:r>
              <a:endParaRPr lang="en-US" altLang="zh-CN" sz="14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业务跟踪监控</a:t>
              </a:r>
              <a:endParaRPr lang="en-US" altLang="zh-CN" sz="14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定期收息流程</a:t>
              </a:r>
              <a:endParaRPr lang="en-US" altLang="zh-CN" sz="14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4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风险处置流程</a:t>
              </a:r>
              <a:endParaRPr lang="en-US" altLang="zh-CN" sz="14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转让</a:t>
              </a:r>
              <a:r>
                <a:rPr lang="zh-CN" altLang="en-US" sz="14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交易流程</a:t>
              </a:r>
              <a:endParaRPr lang="en-US" altLang="zh-CN" sz="14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行</a:t>
              </a:r>
              <a:r>
                <a:rPr lang="zh-CN" altLang="en-US" sz="14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权清算流程</a:t>
              </a:r>
              <a:endParaRPr lang="en-US" altLang="zh-CN" sz="14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</a:t>
              </a:r>
            </a:p>
          </p:txBody>
        </p:sp>
      </p:grpSp>
      <p:grpSp>
        <p:nvGrpSpPr>
          <p:cNvPr id="69" name="组合 20"/>
          <p:cNvGrpSpPr/>
          <p:nvPr/>
        </p:nvGrpSpPr>
        <p:grpSpPr>
          <a:xfrm>
            <a:off x="6201451" y="3192499"/>
            <a:ext cx="2390113" cy="2364921"/>
            <a:chOff x="6237963" y="3238946"/>
            <a:chExt cx="2390113" cy="2364921"/>
          </a:xfrm>
        </p:grpSpPr>
        <p:sp>
          <p:nvSpPr>
            <p:cNvPr id="70" name="TextBox 47"/>
            <p:cNvSpPr txBox="1"/>
            <p:nvPr/>
          </p:nvSpPr>
          <p:spPr>
            <a:xfrm>
              <a:off x="6299638" y="3238946"/>
              <a:ext cx="1195056" cy="246221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cs typeface="微软雅黑"/>
                </a:rPr>
                <a:t>估值模型</a:t>
              </a:r>
              <a:endPara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6237963" y="3480209"/>
              <a:ext cx="2390113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期权定价法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现金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流折现法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PE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估值法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PB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估值法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PEG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估值法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PS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估值法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EV/EBITDA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估值法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乘数估值法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剩余收入估值法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贴现现金流量法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</a:t>
              </a:r>
            </a:p>
          </p:txBody>
        </p:sp>
      </p:grpSp>
      <p:grpSp>
        <p:nvGrpSpPr>
          <p:cNvPr id="75" name="组合 21"/>
          <p:cNvGrpSpPr/>
          <p:nvPr/>
        </p:nvGrpSpPr>
        <p:grpSpPr>
          <a:xfrm>
            <a:off x="7607498" y="3193620"/>
            <a:ext cx="1536502" cy="2238831"/>
            <a:chOff x="7644010" y="3240067"/>
            <a:chExt cx="1536502" cy="2238831"/>
          </a:xfrm>
        </p:grpSpPr>
        <p:sp>
          <p:nvSpPr>
            <p:cNvPr id="76" name="文本框 75"/>
            <p:cNvSpPr txBox="1"/>
            <p:nvPr/>
          </p:nvSpPr>
          <p:spPr>
            <a:xfrm>
              <a:off x="7644010" y="3480209"/>
              <a:ext cx="1536502" cy="1998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多行业信评模型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线性概率模型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Logit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模型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Probit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模型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线性辨别模型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Z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值模型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</a:t>
              </a:r>
            </a:p>
          </p:txBody>
        </p:sp>
        <p:sp>
          <p:nvSpPr>
            <p:cNvPr id="77" name="TextBox 47"/>
            <p:cNvSpPr txBox="1"/>
            <p:nvPr/>
          </p:nvSpPr>
          <p:spPr>
            <a:xfrm>
              <a:off x="7761651" y="3240067"/>
              <a:ext cx="1195056" cy="246221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cs typeface="微软雅黑"/>
                </a:rPr>
                <a:t>信评模型</a:t>
              </a:r>
              <a:endPara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</p:grpSp>
      <p:grpSp>
        <p:nvGrpSpPr>
          <p:cNvPr id="81" name="组合 17"/>
          <p:cNvGrpSpPr/>
          <p:nvPr/>
        </p:nvGrpSpPr>
        <p:grpSpPr>
          <a:xfrm>
            <a:off x="1623999" y="3192782"/>
            <a:ext cx="1532539" cy="2305290"/>
            <a:chOff x="1660511" y="3239229"/>
            <a:chExt cx="1532539" cy="2305290"/>
          </a:xfrm>
        </p:grpSpPr>
        <p:sp>
          <p:nvSpPr>
            <p:cNvPr id="82" name="TextBox 47"/>
            <p:cNvSpPr txBox="1"/>
            <p:nvPr/>
          </p:nvSpPr>
          <p:spPr>
            <a:xfrm>
              <a:off x="1761077" y="3239229"/>
              <a:ext cx="1352104" cy="246221"/>
            </a:xfrm>
            <a:prstGeom prst="rect">
              <a:avLst/>
            </a:prstGeom>
            <a:noFill/>
            <a:effectLst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cs typeface="微软雅黑"/>
                </a:rPr>
                <a:t>交易结构模型</a:t>
              </a:r>
              <a:endPara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1660511" y="3513194"/>
              <a:ext cx="1532539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优先级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劣后级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分期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</a:t>
              </a: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次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分层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浮动利率</a:t>
              </a:r>
              <a:endParaRPr lang="en-US" altLang="zh-CN" sz="1200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200" dirty="0" smtClean="0">
                  <a:solidFill>
                    <a:srgbClr val="0A65A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46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461800" y="-187594"/>
            <a:ext cx="10029718" cy="74316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59547" y="3116946"/>
            <a:ext cx="38779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200" dirty="0" smtClean="0">
                <a:solidFill>
                  <a:srgbClr val="E19D14"/>
                </a:solidFill>
              </a:rPr>
              <a:t>资管云平台</a:t>
            </a:r>
            <a:r>
              <a:rPr kumimoji="1" lang="en-US" altLang="en-US" sz="3200" dirty="0" smtClean="0">
                <a:solidFill>
                  <a:srgbClr val="E19D14"/>
                </a:solidFill>
              </a:rPr>
              <a:t>—投资端</a:t>
            </a:r>
            <a:endParaRPr kumimoji="1" lang="zh-CN" altLang="en-US" sz="3200" dirty="0">
              <a:solidFill>
                <a:srgbClr val="E19D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矩形 8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151854" y="3132667"/>
            <a:ext cx="1697998" cy="536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资管云平台</a:t>
            </a:r>
            <a:endParaRPr kumimoji="1" lang="en-US" altLang="zh-CN" sz="1600" dirty="0" smtClean="0"/>
          </a:p>
          <a:p>
            <a:pPr algn="ctr"/>
            <a:r>
              <a:rPr kumimoji="1" lang="zh-CN" altLang="en-US" sz="1600" dirty="0" smtClean="0"/>
              <a:t>投资端</a:t>
            </a:r>
            <a:endParaRPr kumimoji="1" lang="zh-CN" altLang="en-US" sz="1600" dirty="0"/>
          </a:p>
        </p:txBody>
      </p:sp>
      <p:sp>
        <p:nvSpPr>
          <p:cNvPr id="108" name="矩形 107"/>
          <p:cNvSpPr/>
          <p:nvPr/>
        </p:nvSpPr>
        <p:spPr>
          <a:xfrm>
            <a:off x="2757311" y="296335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工作台</a:t>
            </a:r>
            <a:endParaRPr kumimoji="1" lang="zh-CN" altLang="en-US" sz="1600" dirty="0"/>
          </a:p>
        </p:txBody>
      </p:sp>
      <p:sp>
        <p:nvSpPr>
          <p:cNvPr id="109" name="矩形 108"/>
          <p:cNvSpPr/>
          <p:nvPr/>
        </p:nvSpPr>
        <p:spPr>
          <a:xfrm>
            <a:off x="2757311" y="1283172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研究中心</a:t>
            </a:r>
            <a:endParaRPr kumimoji="1" lang="zh-CN" altLang="en-US" sz="1600" dirty="0"/>
          </a:p>
        </p:txBody>
      </p:sp>
      <p:sp>
        <p:nvSpPr>
          <p:cNvPr id="110" name="矩形 109"/>
          <p:cNvSpPr/>
          <p:nvPr/>
        </p:nvSpPr>
        <p:spPr>
          <a:xfrm>
            <a:off x="2757311" y="2270009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投资中心</a:t>
            </a:r>
            <a:endParaRPr kumimoji="1" lang="zh-CN" altLang="en-US" sz="1600" dirty="0"/>
          </a:p>
        </p:txBody>
      </p:sp>
      <p:sp>
        <p:nvSpPr>
          <p:cNvPr id="111" name="矩形 110"/>
          <p:cNvSpPr/>
          <p:nvPr/>
        </p:nvSpPr>
        <p:spPr>
          <a:xfrm>
            <a:off x="2757311" y="3256846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交易中心</a:t>
            </a:r>
            <a:endParaRPr kumimoji="1" lang="zh-CN" altLang="en-US" sz="1600" dirty="0"/>
          </a:p>
        </p:txBody>
      </p:sp>
      <p:sp>
        <p:nvSpPr>
          <p:cNvPr id="112" name="矩形 111"/>
          <p:cNvSpPr/>
          <p:nvPr/>
        </p:nvSpPr>
        <p:spPr>
          <a:xfrm>
            <a:off x="2757311" y="4243683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运营中心</a:t>
            </a:r>
            <a:endParaRPr kumimoji="1" lang="zh-CN" altLang="en-US" sz="1600" dirty="0"/>
          </a:p>
        </p:txBody>
      </p:sp>
      <p:sp>
        <p:nvSpPr>
          <p:cNvPr id="113" name="矩形 112"/>
          <p:cNvSpPr/>
          <p:nvPr/>
        </p:nvSpPr>
        <p:spPr>
          <a:xfrm>
            <a:off x="2757311" y="5230520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风控中心</a:t>
            </a:r>
            <a:endParaRPr kumimoji="1" lang="zh-CN" altLang="en-US" sz="1600" dirty="0"/>
          </a:p>
        </p:txBody>
      </p:sp>
      <p:sp>
        <p:nvSpPr>
          <p:cNvPr id="114" name="矩形 113"/>
          <p:cNvSpPr/>
          <p:nvPr/>
        </p:nvSpPr>
        <p:spPr>
          <a:xfrm>
            <a:off x="2757311" y="6217357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管理塔台</a:t>
            </a:r>
            <a:endParaRPr kumimoji="1" lang="zh-CN" altLang="en-US" sz="1600" dirty="0"/>
          </a:p>
        </p:txBody>
      </p:sp>
      <p:sp>
        <p:nvSpPr>
          <p:cNvPr id="63" name="左大括号 62"/>
          <p:cNvSpPr/>
          <p:nvPr/>
        </p:nvSpPr>
        <p:spPr>
          <a:xfrm>
            <a:off x="2003778" y="451556"/>
            <a:ext cx="310445" cy="59690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15" name="矩形 114"/>
          <p:cNvSpPr/>
          <p:nvPr/>
        </p:nvSpPr>
        <p:spPr>
          <a:xfrm>
            <a:off x="2754489" y="293513"/>
            <a:ext cx="1145823" cy="3386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工作台</a:t>
            </a:r>
            <a:endParaRPr kumimoji="1" lang="zh-CN" altLang="en-US" sz="1600" dirty="0"/>
          </a:p>
        </p:txBody>
      </p:sp>
      <p:grpSp>
        <p:nvGrpSpPr>
          <p:cNvPr id="116" name="组 115"/>
          <p:cNvGrpSpPr/>
          <p:nvPr/>
        </p:nvGrpSpPr>
        <p:grpSpPr>
          <a:xfrm>
            <a:off x="4346219" y="1281286"/>
            <a:ext cx="3130200" cy="4233619"/>
            <a:chOff x="5094109" y="1069621"/>
            <a:chExt cx="3130200" cy="4233619"/>
          </a:xfrm>
        </p:grpSpPr>
        <p:sp>
          <p:nvSpPr>
            <p:cNvPr id="117" name="左大括号 116"/>
            <p:cNvSpPr/>
            <p:nvPr/>
          </p:nvSpPr>
          <p:spPr>
            <a:xfrm>
              <a:off x="5094109" y="1707445"/>
              <a:ext cx="366890" cy="3174999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18" name="文本框 117"/>
            <p:cNvSpPr txBox="1"/>
            <p:nvPr/>
          </p:nvSpPr>
          <p:spPr>
            <a:xfrm>
              <a:off x="5418668" y="1594555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chemeClr val="bg2">
                      <a:lumMod val="50000"/>
                    </a:schemeClr>
                  </a:solidFill>
                </a:rPr>
                <a:t>投资岗工作台</a:t>
              </a:r>
              <a:endParaRPr kumimoji="1" lang="zh-CN" altLang="en-US" sz="13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19" name="文本框 118"/>
            <p:cNvSpPr txBox="1"/>
            <p:nvPr/>
          </p:nvSpPr>
          <p:spPr>
            <a:xfrm>
              <a:off x="5418668" y="2675467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chemeClr val="bg2">
                      <a:lumMod val="50000"/>
                    </a:schemeClr>
                  </a:solidFill>
                </a:rPr>
                <a:t>风控岗工作台</a:t>
              </a:r>
              <a:endParaRPr kumimoji="1" lang="zh-CN" altLang="en-US" sz="13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20" name="文本框 119"/>
            <p:cNvSpPr txBox="1"/>
            <p:nvPr/>
          </p:nvSpPr>
          <p:spPr>
            <a:xfrm>
              <a:off x="5418668" y="3648325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chemeClr val="bg2">
                      <a:lumMod val="50000"/>
                    </a:schemeClr>
                  </a:solidFill>
                </a:rPr>
                <a:t>运营岗工作台</a:t>
              </a:r>
              <a:endParaRPr kumimoji="1" lang="zh-CN" altLang="en-US" sz="13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21" name="文本框 120"/>
            <p:cNvSpPr txBox="1"/>
            <p:nvPr/>
          </p:nvSpPr>
          <p:spPr>
            <a:xfrm>
              <a:off x="5418668" y="4682067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chemeClr val="bg2">
                      <a:lumMod val="50000"/>
                    </a:schemeClr>
                  </a:solidFill>
                </a:rPr>
                <a:t>领导工作台</a:t>
              </a:r>
              <a:endParaRPr kumimoji="1" lang="zh-CN" altLang="en-US" sz="13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22" name="左大括号 121"/>
            <p:cNvSpPr/>
            <p:nvPr/>
          </p:nvSpPr>
          <p:spPr>
            <a:xfrm>
              <a:off x="6544732" y="1185335"/>
              <a:ext cx="366890" cy="1030110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23" name="左大括号 122"/>
            <p:cNvSpPr/>
            <p:nvPr/>
          </p:nvSpPr>
          <p:spPr>
            <a:xfrm>
              <a:off x="6556021" y="2396068"/>
              <a:ext cx="366890" cy="764821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24" name="左大括号 123"/>
            <p:cNvSpPr/>
            <p:nvPr/>
          </p:nvSpPr>
          <p:spPr>
            <a:xfrm>
              <a:off x="6570132" y="3392588"/>
              <a:ext cx="366890" cy="797398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25" name="左大括号 124"/>
            <p:cNvSpPr/>
            <p:nvPr/>
          </p:nvSpPr>
          <p:spPr>
            <a:xfrm>
              <a:off x="6556021" y="4399849"/>
              <a:ext cx="366890" cy="821262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grpSp>
          <p:nvGrpSpPr>
            <p:cNvPr id="126" name="组 125"/>
            <p:cNvGrpSpPr/>
            <p:nvPr/>
          </p:nvGrpSpPr>
          <p:grpSpPr>
            <a:xfrm>
              <a:off x="6982180" y="1069621"/>
              <a:ext cx="902811" cy="1227821"/>
              <a:chOff x="6982180" y="1069621"/>
              <a:chExt cx="902811" cy="1227821"/>
            </a:xfrm>
          </p:grpSpPr>
          <p:sp>
            <p:nvSpPr>
              <p:cNvPr id="142" name="文本框 141"/>
              <p:cNvSpPr txBox="1"/>
              <p:nvPr/>
            </p:nvSpPr>
            <p:spPr>
              <a:xfrm>
                <a:off x="6982180" y="1069621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>
                    <a:solidFill>
                      <a:schemeClr val="bg2">
                        <a:lumMod val="50000"/>
                      </a:schemeClr>
                    </a:solidFill>
                  </a:rPr>
                  <a:t>投资日历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3" name="文本框 142"/>
              <p:cNvSpPr txBox="1"/>
              <p:nvPr/>
            </p:nvSpPr>
            <p:spPr>
              <a:xfrm>
                <a:off x="6982180" y="1299632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通知提醒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4" name="文本框 143"/>
              <p:cNvSpPr txBox="1"/>
              <p:nvPr/>
            </p:nvSpPr>
            <p:spPr>
              <a:xfrm>
                <a:off x="6982180" y="1529643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>
                    <a:solidFill>
                      <a:schemeClr val="bg2">
                        <a:lumMod val="50000"/>
                      </a:schemeClr>
                    </a:solidFill>
                  </a:rPr>
                  <a:t>数据统计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5" name="文本框 144"/>
              <p:cNvSpPr txBox="1"/>
              <p:nvPr/>
            </p:nvSpPr>
            <p:spPr>
              <a:xfrm>
                <a:off x="6982180" y="1759654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>
                    <a:solidFill>
                      <a:schemeClr val="bg2">
                        <a:lumMod val="50000"/>
                      </a:schemeClr>
                    </a:solidFill>
                  </a:rPr>
                  <a:t>收益管理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6" name="文本框 145"/>
              <p:cNvSpPr txBox="1"/>
              <p:nvPr/>
            </p:nvSpPr>
            <p:spPr>
              <a:xfrm>
                <a:off x="6982180" y="1989665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>
                    <a:solidFill>
                      <a:schemeClr val="bg2">
                        <a:lumMod val="50000"/>
                      </a:schemeClr>
                    </a:solidFill>
                  </a:rPr>
                  <a:t>风险警示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27" name="组 126"/>
            <p:cNvGrpSpPr/>
            <p:nvPr/>
          </p:nvGrpSpPr>
          <p:grpSpPr>
            <a:xfrm>
              <a:off x="6979358" y="2294465"/>
              <a:ext cx="902811" cy="982421"/>
              <a:chOff x="7007580" y="2294465"/>
              <a:chExt cx="902811" cy="982421"/>
            </a:xfrm>
          </p:grpSpPr>
          <p:sp>
            <p:nvSpPr>
              <p:cNvPr id="138" name="文本框 137"/>
              <p:cNvSpPr txBox="1"/>
              <p:nvPr/>
            </p:nvSpPr>
            <p:spPr>
              <a:xfrm>
                <a:off x="7007580" y="2294465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>
                    <a:solidFill>
                      <a:schemeClr val="bg2">
                        <a:lumMod val="50000"/>
                      </a:schemeClr>
                    </a:solidFill>
                  </a:rPr>
                  <a:t>任务日历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39" name="文本框 138"/>
              <p:cNvSpPr txBox="1"/>
              <p:nvPr/>
            </p:nvSpPr>
            <p:spPr>
              <a:xfrm>
                <a:off x="7007580" y="2524476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通知提醒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0" name="文本框 139"/>
              <p:cNvSpPr txBox="1"/>
              <p:nvPr/>
            </p:nvSpPr>
            <p:spPr>
              <a:xfrm>
                <a:off x="7007580" y="2754487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chemeClr val="bg2">
                        <a:lumMod val="50000"/>
                      </a:schemeClr>
                    </a:solidFill>
                  </a:rPr>
                  <a:t>风险事件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1" name="文本框 140"/>
              <p:cNvSpPr txBox="1"/>
              <p:nvPr/>
            </p:nvSpPr>
            <p:spPr>
              <a:xfrm>
                <a:off x="7007580" y="2984498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chemeClr val="bg2">
                        <a:lumMod val="50000"/>
                      </a:schemeClr>
                    </a:solidFill>
                  </a:rPr>
                  <a:t>风险监控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28" name="组 127"/>
            <p:cNvGrpSpPr/>
            <p:nvPr/>
          </p:nvGrpSpPr>
          <p:grpSpPr>
            <a:xfrm>
              <a:off x="6962425" y="3307641"/>
              <a:ext cx="1261884" cy="982421"/>
              <a:chOff x="7007580" y="2294465"/>
              <a:chExt cx="1261884" cy="982421"/>
            </a:xfrm>
          </p:grpSpPr>
          <p:sp>
            <p:nvSpPr>
              <p:cNvPr id="134" name="文本框 133"/>
              <p:cNvSpPr txBox="1"/>
              <p:nvPr/>
            </p:nvSpPr>
            <p:spPr>
              <a:xfrm>
                <a:off x="7007580" y="2294465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运营日历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35" name="文本框 134"/>
              <p:cNvSpPr txBox="1"/>
              <p:nvPr/>
            </p:nvSpPr>
            <p:spPr>
              <a:xfrm>
                <a:off x="7007580" y="2524476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通知提醒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36" name="文本框 135"/>
              <p:cNvSpPr txBox="1"/>
              <p:nvPr/>
            </p:nvSpPr>
            <p:spPr>
              <a:xfrm>
                <a:off x="7007580" y="2754487"/>
                <a:ext cx="12618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产品维度统计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37" name="文本框 136"/>
              <p:cNvSpPr txBox="1"/>
              <p:nvPr/>
            </p:nvSpPr>
            <p:spPr>
              <a:xfrm>
                <a:off x="7007580" y="2984498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chemeClr val="bg2">
                        <a:lumMod val="50000"/>
                      </a:schemeClr>
                    </a:solidFill>
                  </a:rPr>
                  <a:t>账户维度统计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29" name="组 128"/>
            <p:cNvGrpSpPr/>
            <p:nvPr/>
          </p:nvGrpSpPr>
          <p:grpSpPr>
            <a:xfrm>
              <a:off x="6959603" y="4320819"/>
              <a:ext cx="1261884" cy="982421"/>
              <a:chOff x="7007580" y="2294465"/>
              <a:chExt cx="1261884" cy="982421"/>
            </a:xfrm>
          </p:grpSpPr>
          <p:sp>
            <p:nvSpPr>
              <p:cNvPr id="130" name="文本框 129"/>
              <p:cNvSpPr txBox="1"/>
              <p:nvPr/>
            </p:nvSpPr>
            <p:spPr>
              <a:xfrm>
                <a:off x="7007580" y="2294465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管理日历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31" name="文本框 130"/>
              <p:cNvSpPr txBox="1"/>
              <p:nvPr/>
            </p:nvSpPr>
            <p:spPr>
              <a:xfrm>
                <a:off x="7007580" y="2524476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通知提醒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32" name="文本框 131"/>
              <p:cNvSpPr txBox="1"/>
              <p:nvPr/>
            </p:nvSpPr>
            <p:spPr>
              <a:xfrm>
                <a:off x="7007580" y="2754487"/>
                <a:ext cx="12618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2">
                        <a:lumMod val="50000"/>
                      </a:schemeClr>
                    </a:solidFill>
                  </a:rPr>
                  <a:t>产品维度统计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33" name="文本框 132"/>
              <p:cNvSpPr txBox="1"/>
              <p:nvPr/>
            </p:nvSpPr>
            <p:spPr>
              <a:xfrm>
                <a:off x="7007580" y="2984498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chemeClr val="bg2">
                        <a:lumMod val="50000"/>
                      </a:schemeClr>
                    </a:solidFill>
                  </a:rPr>
                  <a:t>账户维度统计</a:t>
                </a:r>
                <a:endParaRPr kumimoji="1" lang="zh-CN" altLang="en-US" sz="1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72" name="组 171"/>
          <p:cNvGrpSpPr/>
          <p:nvPr/>
        </p:nvGrpSpPr>
        <p:grpSpPr>
          <a:xfrm>
            <a:off x="4346221" y="801515"/>
            <a:ext cx="4537277" cy="5578984"/>
            <a:chOff x="5094109" y="237072"/>
            <a:chExt cx="4537277" cy="5578984"/>
          </a:xfrm>
        </p:grpSpPr>
        <p:sp>
          <p:nvSpPr>
            <p:cNvPr id="173" name="左大括号 172"/>
            <p:cNvSpPr/>
            <p:nvPr/>
          </p:nvSpPr>
          <p:spPr>
            <a:xfrm>
              <a:off x="5094109" y="677340"/>
              <a:ext cx="366890" cy="4402659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174" name="文本框 173"/>
            <p:cNvSpPr txBox="1"/>
            <p:nvPr/>
          </p:nvSpPr>
          <p:spPr>
            <a:xfrm>
              <a:off x="5418668" y="578562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资讯中心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75" name="文本框 174"/>
            <p:cNvSpPr txBox="1"/>
            <p:nvPr/>
          </p:nvSpPr>
          <p:spPr>
            <a:xfrm>
              <a:off x="5376335" y="2746029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产品中心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76" name="左大括号 175"/>
            <p:cNvSpPr/>
            <p:nvPr/>
          </p:nvSpPr>
          <p:spPr>
            <a:xfrm>
              <a:off x="6234290" y="366897"/>
              <a:ext cx="366890" cy="761998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177" name="左大括号 176"/>
            <p:cNvSpPr/>
            <p:nvPr/>
          </p:nvSpPr>
          <p:spPr>
            <a:xfrm>
              <a:off x="6217355" y="1634074"/>
              <a:ext cx="366890" cy="2556932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178" name="组 177"/>
            <p:cNvGrpSpPr/>
            <p:nvPr/>
          </p:nvGrpSpPr>
          <p:grpSpPr>
            <a:xfrm>
              <a:off x="6558852" y="237072"/>
              <a:ext cx="1800493" cy="997810"/>
              <a:chOff x="6982180" y="1069621"/>
              <a:chExt cx="1800493" cy="997810"/>
            </a:xfrm>
          </p:grpSpPr>
          <p:sp>
            <p:nvSpPr>
              <p:cNvPr id="213" name="文本框 212"/>
              <p:cNvSpPr txBox="1"/>
              <p:nvPr/>
            </p:nvSpPr>
            <p:spPr>
              <a:xfrm>
                <a:off x="6982180" y="1069621"/>
                <a:ext cx="16209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>
                    <a:solidFill>
                      <a:srgbClr val="767171"/>
                    </a:solidFill>
                  </a:rPr>
                  <a:t>资产信息平台推送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14" name="文本框 213"/>
              <p:cNvSpPr txBox="1"/>
              <p:nvPr/>
            </p:nvSpPr>
            <p:spPr>
              <a:xfrm>
                <a:off x="6982180" y="1299632"/>
                <a:ext cx="12618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>
                    <a:solidFill>
                      <a:srgbClr val="767171"/>
                    </a:solidFill>
                  </a:rPr>
                  <a:t>会员系统推送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15" name="文本框 214"/>
              <p:cNvSpPr txBox="1"/>
              <p:nvPr/>
            </p:nvSpPr>
            <p:spPr>
              <a:xfrm>
                <a:off x="6982180" y="1529643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>
                    <a:solidFill>
                      <a:srgbClr val="767171"/>
                    </a:solidFill>
                  </a:rPr>
                  <a:t>协会门户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16" name="文本框 215"/>
              <p:cNvSpPr txBox="1"/>
              <p:nvPr/>
            </p:nvSpPr>
            <p:spPr>
              <a:xfrm>
                <a:off x="6982180" y="1759654"/>
                <a:ext cx="18004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>
                    <a:solidFill>
                      <a:srgbClr val="767171"/>
                    </a:solidFill>
                  </a:rPr>
                  <a:t>产品注册系统预披露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179" name="文本框 178"/>
            <p:cNvSpPr txBox="1"/>
            <p:nvPr/>
          </p:nvSpPr>
          <p:spPr>
            <a:xfrm>
              <a:off x="6527216" y="1486830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注册系统推送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180" name="组 179"/>
            <p:cNvGrpSpPr/>
            <p:nvPr/>
          </p:nvGrpSpPr>
          <p:grpSpPr>
            <a:xfrm>
              <a:off x="7707390" y="1286235"/>
              <a:ext cx="1923996" cy="767799"/>
              <a:chOff x="7764321" y="2104673"/>
              <a:chExt cx="1923996" cy="767799"/>
            </a:xfrm>
          </p:grpSpPr>
          <p:grpSp>
            <p:nvGrpSpPr>
              <p:cNvPr id="208" name="组 207"/>
              <p:cNvGrpSpPr/>
              <p:nvPr/>
            </p:nvGrpSpPr>
            <p:grpSpPr>
              <a:xfrm>
                <a:off x="8067360" y="2104673"/>
                <a:ext cx="1620957" cy="767799"/>
                <a:chOff x="7007580" y="2294465"/>
                <a:chExt cx="1620957" cy="767799"/>
              </a:xfrm>
            </p:grpSpPr>
            <p:sp>
              <p:nvSpPr>
                <p:cNvPr id="210" name="文本框 209"/>
                <p:cNvSpPr txBox="1"/>
                <p:nvPr/>
              </p:nvSpPr>
              <p:spPr>
                <a:xfrm>
                  <a:off x="7007580" y="2294465"/>
                  <a:ext cx="90281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1400" dirty="0">
                      <a:solidFill>
                        <a:srgbClr val="767171"/>
                      </a:solidFill>
                    </a:rPr>
                    <a:t>债权计划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211" name="文本框 210"/>
                <p:cNvSpPr txBox="1"/>
                <p:nvPr/>
              </p:nvSpPr>
              <p:spPr>
                <a:xfrm>
                  <a:off x="7007580" y="2524476"/>
                  <a:ext cx="90281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1400" dirty="0">
                      <a:solidFill>
                        <a:srgbClr val="767171"/>
                      </a:solidFill>
                    </a:rPr>
                    <a:t>股权计划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212" name="文本框 211"/>
                <p:cNvSpPr txBox="1"/>
                <p:nvPr/>
              </p:nvSpPr>
              <p:spPr>
                <a:xfrm>
                  <a:off x="7007580" y="2754487"/>
                  <a:ext cx="162095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1400" dirty="0">
                      <a:solidFill>
                        <a:srgbClr val="767171"/>
                      </a:solidFill>
                    </a:rPr>
                    <a:t>项目资产支持计划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sp>
            <p:nvSpPr>
              <p:cNvPr id="209" name="左大括号 208"/>
              <p:cNvSpPr/>
              <p:nvPr/>
            </p:nvSpPr>
            <p:spPr>
              <a:xfrm>
                <a:off x="7764321" y="2170884"/>
                <a:ext cx="366890" cy="588374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181" name="文本框 180"/>
            <p:cNvSpPr txBox="1"/>
            <p:nvPr/>
          </p:nvSpPr>
          <p:spPr>
            <a:xfrm>
              <a:off x="6566727" y="2895118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录入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82" name="左大括号 181"/>
            <p:cNvSpPr/>
            <p:nvPr/>
          </p:nvSpPr>
          <p:spPr>
            <a:xfrm>
              <a:off x="7024412" y="2221689"/>
              <a:ext cx="366890" cy="167298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183" name="文本框 182"/>
            <p:cNvSpPr txBox="1"/>
            <p:nvPr/>
          </p:nvSpPr>
          <p:spPr>
            <a:xfrm>
              <a:off x="7355673" y="2101858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债权计划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84" name="文本框 183"/>
            <p:cNvSpPr txBox="1"/>
            <p:nvPr/>
          </p:nvSpPr>
          <p:spPr>
            <a:xfrm>
              <a:off x="7355673" y="2551294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项目资产支持计划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85" name="文本框 184"/>
            <p:cNvSpPr txBox="1"/>
            <p:nvPr/>
          </p:nvSpPr>
          <p:spPr>
            <a:xfrm>
              <a:off x="7355673" y="2326576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股权计划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86" name="文本框 185"/>
            <p:cNvSpPr txBox="1"/>
            <p:nvPr/>
          </p:nvSpPr>
          <p:spPr>
            <a:xfrm>
              <a:off x="7355673" y="2776012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保险资管产品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87" name="文本框 186"/>
            <p:cNvSpPr txBox="1"/>
            <p:nvPr/>
          </p:nvSpPr>
          <p:spPr>
            <a:xfrm>
              <a:off x="7355673" y="3225448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信托计划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88" name="文本框 187"/>
            <p:cNvSpPr txBox="1"/>
            <p:nvPr/>
          </p:nvSpPr>
          <p:spPr>
            <a:xfrm>
              <a:off x="7355673" y="3000730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银行理财产品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89" name="文本框 188"/>
            <p:cNvSpPr txBox="1"/>
            <p:nvPr/>
          </p:nvSpPr>
          <p:spPr>
            <a:xfrm>
              <a:off x="7355673" y="3450166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证券资管产品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90" name="文本框 189"/>
            <p:cNvSpPr txBox="1"/>
            <p:nvPr/>
          </p:nvSpPr>
          <p:spPr>
            <a:xfrm>
              <a:off x="7355673" y="3674884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资产支持证券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91" name="文本框 190"/>
            <p:cNvSpPr txBox="1"/>
            <p:nvPr/>
          </p:nvSpPr>
          <p:spPr>
            <a:xfrm>
              <a:off x="6609061" y="4024008"/>
              <a:ext cx="25186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767171"/>
                  </a:solidFill>
                </a:rPr>
                <a:t>文件导入（包含数据初始化）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92" name="文本框 191"/>
            <p:cNvSpPr txBox="1"/>
            <p:nvPr/>
          </p:nvSpPr>
          <p:spPr>
            <a:xfrm>
              <a:off x="5458180" y="4888092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767171"/>
                  </a:solidFill>
                </a:rPr>
                <a:t>评估中心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93" name="左大括号 192"/>
            <p:cNvSpPr/>
            <p:nvPr/>
          </p:nvSpPr>
          <p:spPr>
            <a:xfrm>
              <a:off x="6186311" y="4614333"/>
              <a:ext cx="366890" cy="860778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194" name="组 193"/>
            <p:cNvGrpSpPr/>
            <p:nvPr/>
          </p:nvGrpSpPr>
          <p:grpSpPr>
            <a:xfrm>
              <a:off x="6609060" y="4279203"/>
              <a:ext cx="1962691" cy="735342"/>
              <a:chOff x="6609060" y="4279203"/>
              <a:chExt cx="1962691" cy="735342"/>
            </a:xfrm>
          </p:grpSpPr>
          <p:sp>
            <p:nvSpPr>
              <p:cNvPr id="202" name="文本框 201"/>
              <p:cNvSpPr txBox="1"/>
              <p:nvPr/>
            </p:nvSpPr>
            <p:spPr>
              <a:xfrm>
                <a:off x="6609060" y="4489674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信用研究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grpSp>
            <p:nvGrpSpPr>
              <p:cNvPr id="203" name="组 202"/>
              <p:cNvGrpSpPr/>
              <p:nvPr/>
            </p:nvGrpSpPr>
            <p:grpSpPr>
              <a:xfrm>
                <a:off x="7365901" y="4279203"/>
                <a:ext cx="1205850" cy="735342"/>
                <a:chOff x="7764321" y="2137130"/>
                <a:chExt cx="1205850" cy="735342"/>
              </a:xfrm>
            </p:grpSpPr>
            <p:grpSp>
              <p:nvGrpSpPr>
                <p:cNvPr id="204" name="组 203"/>
                <p:cNvGrpSpPr/>
                <p:nvPr/>
              </p:nvGrpSpPr>
              <p:grpSpPr>
                <a:xfrm>
                  <a:off x="8067360" y="2137130"/>
                  <a:ext cx="902811" cy="735342"/>
                  <a:chOff x="7007580" y="2326922"/>
                  <a:chExt cx="902811" cy="735342"/>
                </a:xfrm>
              </p:grpSpPr>
              <p:sp>
                <p:nvSpPr>
                  <p:cNvPr id="206" name="文本框 205"/>
                  <p:cNvSpPr txBox="1"/>
                  <p:nvPr/>
                </p:nvSpPr>
                <p:spPr>
                  <a:xfrm>
                    <a:off x="7007580" y="2326922"/>
                    <a:ext cx="851515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内部评级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207" name="文本框 206"/>
                  <p:cNvSpPr txBox="1"/>
                  <p:nvPr/>
                </p:nvSpPr>
                <p:spPr>
                  <a:xfrm>
                    <a:off x="7007580" y="2754487"/>
                    <a:ext cx="902811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1400" dirty="0" smtClean="0">
                        <a:solidFill>
                          <a:srgbClr val="767171"/>
                        </a:solidFill>
                      </a:rPr>
                      <a:t>外部评级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</p:grpSp>
            <p:sp>
              <p:nvSpPr>
                <p:cNvPr id="205" name="左大括号 204"/>
                <p:cNvSpPr/>
                <p:nvPr/>
              </p:nvSpPr>
              <p:spPr>
                <a:xfrm>
                  <a:off x="7764321" y="2260594"/>
                  <a:ext cx="366890" cy="498663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</p:grpSp>
        </p:grpSp>
        <p:grpSp>
          <p:nvGrpSpPr>
            <p:cNvPr id="195" name="组 194"/>
            <p:cNvGrpSpPr/>
            <p:nvPr/>
          </p:nvGrpSpPr>
          <p:grpSpPr>
            <a:xfrm>
              <a:off x="6620349" y="5080714"/>
              <a:ext cx="2501300" cy="735342"/>
              <a:chOff x="6609060" y="4279203"/>
              <a:chExt cx="2501300" cy="735342"/>
            </a:xfrm>
          </p:grpSpPr>
          <p:sp>
            <p:nvSpPr>
              <p:cNvPr id="196" name="文本框 195"/>
              <p:cNvSpPr txBox="1"/>
              <p:nvPr/>
            </p:nvSpPr>
            <p:spPr>
              <a:xfrm>
                <a:off x="6609060" y="4489674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估值分析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grpSp>
            <p:nvGrpSpPr>
              <p:cNvPr id="197" name="组 196"/>
              <p:cNvGrpSpPr/>
              <p:nvPr/>
            </p:nvGrpSpPr>
            <p:grpSpPr>
              <a:xfrm>
                <a:off x="7365901" y="4279203"/>
                <a:ext cx="1744459" cy="735342"/>
                <a:chOff x="7764321" y="2137130"/>
                <a:chExt cx="1744459" cy="735342"/>
              </a:xfrm>
            </p:grpSpPr>
            <p:grpSp>
              <p:nvGrpSpPr>
                <p:cNvPr id="198" name="组 197"/>
                <p:cNvGrpSpPr/>
                <p:nvPr/>
              </p:nvGrpSpPr>
              <p:grpSpPr>
                <a:xfrm>
                  <a:off x="8067360" y="2137130"/>
                  <a:ext cx="1441420" cy="735342"/>
                  <a:chOff x="7007580" y="2326922"/>
                  <a:chExt cx="1441420" cy="735342"/>
                </a:xfrm>
              </p:grpSpPr>
              <p:sp>
                <p:nvSpPr>
                  <p:cNvPr id="200" name="文本框 199"/>
                  <p:cNvSpPr txBox="1"/>
                  <p:nvPr/>
                </p:nvSpPr>
                <p:spPr>
                  <a:xfrm>
                    <a:off x="7007580" y="2326922"/>
                    <a:ext cx="108234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1400" dirty="0">
                        <a:solidFill>
                          <a:srgbClr val="767171"/>
                        </a:solidFill>
                      </a:rPr>
                      <a:t>现金流分析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201" name="文本框 200"/>
                  <p:cNvSpPr txBox="1"/>
                  <p:nvPr/>
                </p:nvSpPr>
                <p:spPr>
                  <a:xfrm>
                    <a:off x="7007580" y="2754487"/>
                    <a:ext cx="144142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1400" dirty="0">
                        <a:solidFill>
                          <a:srgbClr val="767171"/>
                        </a:solidFill>
                      </a:rPr>
                      <a:t>收益折现率分析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</p:grpSp>
            <p:sp>
              <p:nvSpPr>
                <p:cNvPr id="199" name="左大括号 198"/>
                <p:cNvSpPr/>
                <p:nvPr/>
              </p:nvSpPr>
              <p:spPr>
                <a:xfrm>
                  <a:off x="7764321" y="2260594"/>
                  <a:ext cx="366890" cy="498663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</p:grpSp>
        </p:grpSp>
      </p:grpSp>
      <p:sp>
        <p:nvSpPr>
          <p:cNvPr id="217" name="矩形 216"/>
          <p:cNvSpPr/>
          <p:nvPr/>
        </p:nvSpPr>
        <p:spPr>
          <a:xfrm>
            <a:off x="2754490" y="1280351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研究中心</a:t>
            </a:r>
            <a:endParaRPr kumimoji="1" lang="zh-CN" altLang="en-US" sz="1600" dirty="0"/>
          </a:p>
        </p:txBody>
      </p:sp>
      <p:sp>
        <p:nvSpPr>
          <p:cNvPr id="90" name="矩形 89"/>
          <p:cNvSpPr/>
          <p:nvPr/>
        </p:nvSpPr>
        <p:spPr>
          <a:xfrm>
            <a:off x="2757796" y="2269067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投资中心</a:t>
            </a:r>
            <a:endParaRPr kumimoji="1" lang="zh-CN" altLang="en-US" sz="1600" dirty="0"/>
          </a:p>
        </p:txBody>
      </p:sp>
      <p:grpSp>
        <p:nvGrpSpPr>
          <p:cNvPr id="91" name="组合 90"/>
          <p:cNvGrpSpPr/>
          <p:nvPr/>
        </p:nvGrpSpPr>
        <p:grpSpPr>
          <a:xfrm>
            <a:off x="4468369" y="769765"/>
            <a:ext cx="4278832" cy="5332582"/>
            <a:chOff x="4346222" y="801515"/>
            <a:chExt cx="4278832" cy="5332582"/>
          </a:xfrm>
        </p:grpSpPr>
        <p:sp>
          <p:nvSpPr>
            <p:cNvPr id="92" name="左大括号 91"/>
            <p:cNvSpPr/>
            <p:nvPr/>
          </p:nvSpPr>
          <p:spPr>
            <a:xfrm>
              <a:off x="4346222" y="1241784"/>
              <a:ext cx="261574" cy="266806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4670780" y="1143005"/>
              <a:ext cx="684803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投资池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4628447" y="3736142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投资决策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95" name="左大括号 94"/>
            <p:cNvSpPr/>
            <p:nvPr/>
          </p:nvSpPr>
          <p:spPr>
            <a:xfrm>
              <a:off x="5486402" y="931340"/>
              <a:ext cx="366890" cy="761998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96" name="左大括号 95"/>
            <p:cNvSpPr/>
            <p:nvPr/>
          </p:nvSpPr>
          <p:spPr>
            <a:xfrm>
              <a:off x="5469467" y="2198517"/>
              <a:ext cx="218237" cy="3445925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97" name="组 177"/>
            <p:cNvGrpSpPr/>
            <p:nvPr/>
          </p:nvGrpSpPr>
          <p:grpSpPr>
            <a:xfrm>
              <a:off x="5810964" y="801515"/>
              <a:ext cx="684803" cy="982421"/>
              <a:chOff x="6982180" y="1069621"/>
              <a:chExt cx="684803" cy="982421"/>
            </a:xfrm>
          </p:grpSpPr>
          <p:sp>
            <p:nvSpPr>
              <p:cNvPr id="222" name="文本框 221"/>
              <p:cNvSpPr txBox="1"/>
              <p:nvPr/>
            </p:nvSpPr>
            <p:spPr>
              <a:xfrm>
                <a:off x="6982180" y="1069621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基础池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23" name="文本框 222"/>
              <p:cNvSpPr txBox="1"/>
              <p:nvPr/>
            </p:nvSpPr>
            <p:spPr>
              <a:xfrm>
                <a:off x="6982180" y="1299632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关注池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24" name="文本框 223"/>
              <p:cNvSpPr txBox="1"/>
              <p:nvPr/>
            </p:nvSpPr>
            <p:spPr>
              <a:xfrm>
                <a:off x="6982180" y="1529643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持仓池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25" name="文本框 224"/>
              <p:cNvSpPr txBox="1"/>
              <p:nvPr/>
            </p:nvSpPr>
            <p:spPr>
              <a:xfrm>
                <a:off x="6982180" y="1759654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禁投池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98" name="文本框 97"/>
            <p:cNvSpPr txBox="1"/>
            <p:nvPr/>
          </p:nvSpPr>
          <p:spPr>
            <a:xfrm>
              <a:off x="5779328" y="2051273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立项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99" name="组 179"/>
            <p:cNvGrpSpPr/>
            <p:nvPr/>
          </p:nvGrpSpPr>
          <p:grpSpPr>
            <a:xfrm>
              <a:off x="6360404" y="1834912"/>
              <a:ext cx="1154554" cy="752410"/>
              <a:chOff x="7764321" y="2104673"/>
              <a:chExt cx="1154554" cy="752410"/>
            </a:xfrm>
          </p:grpSpPr>
          <p:grpSp>
            <p:nvGrpSpPr>
              <p:cNvPr id="218" name="组 207"/>
              <p:cNvGrpSpPr/>
              <p:nvPr/>
            </p:nvGrpSpPr>
            <p:grpSpPr>
              <a:xfrm>
                <a:off x="8067360" y="2104673"/>
                <a:ext cx="851515" cy="752410"/>
                <a:chOff x="7007580" y="2294465"/>
                <a:chExt cx="851515" cy="752410"/>
              </a:xfrm>
            </p:grpSpPr>
            <p:sp>
              <p:nvSpPr>
                <p:cNvPr id="220" name="文本框 219"/>
                <p:cNvSpPr txBox="1"/>
                <p:nvPr/>
              </p:nvSpPr>
              <p:spPr>
                <a:xfrm>
                  <a:off x="7007580" y="2294465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立项准备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221" name="文本框 220"/>
                <p:cNvSpPr txBox="1"/>
                <p:nvPr/>
              </p:nvSpPr>
              <p:spPr>
                <a:xfrm>
                  <a:off x="7007580" y="2754487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立项会议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sp>
            <p:nvSpPr>
              <p:cNvPr id="219" name="左大括号 218"/>
              <p:cNvSpPr/>
              <p:nvPr/>
            </p:nvSpPr>
            <p:spPr>
              <a:xfrm>
                <a:off x="7764321" y="2170884"/>
                <a:ext cx="366890" cy="588374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100" name="文本框 99"/>
            <p:cNvSpPr txBox="1"/>
            <p:nvPr/>
          </p:nvSpPr>
          <p:spPr>
            <a:xfrm>
              <a:off x="5743362" y="3748530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评审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01" name="左大括号 100"/>
            <p:cNvSpPr/>
            <p:nvPr/>
          </p:nvSpPr>
          <p:spPr>
            <a:xfrm>
              <a:off x="6276525" y="2786131"/>
              <a:ext cx="316188" cy="2241803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102" name="文本框 101"/>
            <p:cNvSpPr txBox="1"/>
            <p:nvPr/>
          </p:nvSpPr>
          <p:spPr>
            <a:xfrm>
              <a:off x="6607785" y="266630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尽职调查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6607785" y="3762127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财务估值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04" name="文本框 103"/>
            <p:cNvSpPr txBox="1"/>
            <p:nvPr/>
          </p:nvSpPr>
          <p:spPr>
            <a:xfrm>
              <a:off x="6607785" y="325362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信用评级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6607785" y="4302165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风控检查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6607785" y="4917572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审定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107" name="组 179"/>
            <p:cNvGrpSpPr/>
            <p:nvPr/>
          </p:nvGrpSpPr>
          <p:grpSpPr>
            <a:xfrm>
              <a:off x="7470500" y="2422314"/>
              <a:ext cx="1154554" cy="752410"/>
              <a:chOff x="7764321" y="2104673"/>
              <a:chExt cx="1154554" cy="752410"/>
            </a:xfrm>
          </p:grpSpPr>
          <p:grpSp>
            <p:nvGrpSpPr>
              <p:cNvPr id="168" name="组 207"/>
              <p:cNvGrpSpPr/>
              <p:nvPr/>
            </p:nvGrpSpPr>
            <p:grpSpPr>
              <a:xfrm>
                <a:off x="8067360" y="2104673"/>
                <a:ext cx="851515" cy="752410"/>
                <a:chOff x="7007580" y="2294465"/>
                <a:chExt cx="851515" cy="752410"/>
              </a:xfrm>
            </p:grpSpPr>
            <p:sp>
              <p:nvSpPr>
                <p:cNvPr id="170" name="文本框 169"/>
                <p:cNvSpPr txBox="1"/>
                <p:nvPr/>
              </p:nvSpPr>
              <p:spPr>
                <a:xfrm>
                  <a:off x="7007580" y="2294465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尽调安排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171" name="文本框 170"/>
                <p:cNvSpPr txBox="1"/>
                <p:nvPr/>
              </p:nvSpPr>
              <p:spPr>
                <a:xfrm>
                  <a:off x="7007580" y="2754487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尽调报告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sp>
            <p:nvSpPr>
              <p:cNvPr id="169" name="左大括号 168"/>
              <p:cNvSpPr/>
              <p:nvPr/>
            </p:nvSpPr>
            <p:spPr>
              <a:xfrm>
                <a:off x="7764321" y="2170884"/>
                <a:ext cx="366890" cy="588374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147" name="文本框 146"/>
            <p:cNvSpPr txBox="1"/>
            <p:nvPr/>
          </p:nvSpPr>
          <p:spPr>
            <a:xfrm>
              <a:off x="7773539" y="2650584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尽调纪要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148" name="组 179"/>
            <p:cNvGrpSpPr/>
            <p:nvPr/>
          </p:nvGrpSpPr>
          <p:grpSpPr>
            <a:xfrm>
              <a:off x="7470500" y="3097151"/>
              <a:ext cx="1154554" cy="673580"/>
              <a:chOff x="7764321" y="2104673"/>
              <a:chExt cx="1154554" cy="673580"/>
            </a:xfrm>
          </p:grpSpPr>
          <p:grpSp>
            <p:nvGrpSpPr>
              <p:cNvPr id="164" name="组 207"/>
              <p:cNvGrpSpPr/>
              <p:nvPr/>
            </p:nvGrpSpPr>
            <p:grpSpPr>
              <a:xfrm>
                <a:off x="8067360" y="2104673"/>
                <a:ext cx="851515" cy="673580"/>
                <a:chOff x="7007580" y="2294465"/>
                <a:chExt cx="851515" cy="673580"/>
              </a:xfrm>
            </p:grpSpPr>
            <p:sp>
              <p:nvSpPr>
                <p:cNvPr id="166" name="文本框 165"/>
                <p:cNvSpPr txBox="1"/>
                <p:nvPr/>
              </p:nvSpPr>
              <p:spPr>
                <a:xfrm>
                  <a:off x="7007580" y="2294465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信评任务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167" name="文本框 166"/>
                <p:cNvSpPr txBox="1"/>
                <p:nvPr/>
              </p:nvSpPr>
              <p:spPr>
                <a:xfrm>
                  <a:off x="7007580" y="2675657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信评报告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sp>
            <p:nvSpPr>
              <p:cNvPr id="165" name="左大括号 164"/>
              <p:cNvSpPr/>
              <p:nvPr/>
            </p:nvSpPr>
            <p:spPr>
              <a:xfrm>
                <a:off x="7764321" y="2170884"/>
                <a:ext cx="366890" cy="471276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149" name="文本框 148"/>
            <p:cNvSpPr txBox="1"/>
            <p:nvPr/>
          </p:nvSpPr>
          <p:spPr>
            <a:xfrm>
              <a:off x="7772567" y="404091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指标检查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50" name="左大括号 149"/>
            <p:cNvSpPr/>
            <p:nvPr/>
          </p:nvSpPr>
          <p:spPr>
            <a:xfrm>
              <a:off x="7514958" y="4196774"/>
              <a:ext cx="366890" cy="471276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151" name="文本框 150"/>
            <p:cNvSpPr txBox="1"/>
            <p:nvPr/>
          </p:nvSpPr>
          <p:spPr>
            <a:xfrm>
              <a:off x="7845172" y="4476510"/>
              <a:ext cx="684803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风控会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52" name="文本框 151"/>
            <p:cNvSpPr txBox="1"/>
            <p:nvPr/>
          </p:nvSpPr>
          <p:spPr>
            <a:xfrm>
              <a:off x="7489434" y="3772571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现金流分析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53" name="左大括号 152"/>
            <p:cNvSpPr/>
            <p:nvPr/>
          </p:nvSpPr>
          <p:spPr>
            <a:xfrm>
              <a:off x="7216326" y="4804561"/>
              <a:ext cx="366890" cy="471276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154" name="文本框 153"/>
            <p:cNvSpPr txBox="1"/>
            <p:nvPr/>
          </p:nvSpPr>
          <p:spPr>
            <a:xfrm>
              <a:off x="7604520" y="4729008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会签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55" name="文本框 154"/>
            <p:cNvSpPr txBox="1"/>
            <p:nvPr/>
          </p:nvSpPr>
          <p:spPr>
            <a:xfrm>
              <a:off x="7583216" y="5117201"/>
              <a:ext cx="684803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评审会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56" name="文本框 155"/>
            <p:cNvSpPr txBox="1"/>
            <p:nvPr/>
          </p:nvSpPr>
          <p:spPr>
            <a:xfrm>
              <a:off x="5779328" y="5589938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决策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157" name="文本框 156"/>
            <p:cNvSpPr txBox="1"/>
            <p:nvPr/>
          </p:nvSpPr>
          <p:spPr>
            <a:xfrm>
              <a:off x="6404397" y="5589938"/>
              <a:ext cx="684803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投委会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158" name="组 179"/>
            <p:cNvGrpSpPr/>
            <p:nvPr/>
          </p:nvGrpSpPr>
          <p:grpSpPr>
            <a:xfrm>
              <a:off x="7089200" y="5381687"/>
              <a:ext cx="1154554" cy="752410"/>
              <a:chOff x="7764321" y="2104673"/>
              <a:chExt cx="1154554" cy="752410"/>
            </a:xfrm>
          </p:grpSpPr>
          <p:grpSp>
            <p:nvGrpSpPr>
              <p:cNvPr id="160" name="组 207"/>
              <p:cNvGrpSpPr/>
              <p:nvPr/>
            </p:nvGrpSpPr>
            <p:grpSpPr>
              <a:xfrm>
                <a:off x="8067360" y="2104673"/>
                <a:ext cx="851515" cy="752410"/>
                <a:chOff x="7007580" y="2294465"/>
                <a:chExt cx="851515" cy="752410"/>
              </a:xfrm>
            </p:grpSpPr>
            <p:sp>
              <p:nvSpPr>
                <p:cNvPr id="162" name="文本框 161"/>
                <p:cNvSpPr txBox="1"/>
                <p:nvPr/>
              </p:nvSpPr>
              <p:spPr>
                <a:xfrm>
                  <a:off x="7007580" y="2294465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上会材料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163" name="文本框 162"/>
                <p:cNvSpPr txBox="1"/>
                <p:nvPr/>
              </p:nvSpPr>
              <p:spPr>
                <a:xfrm>
                  <a:off x="7007580" y="2754487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会议决议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sp>
            <p:nvSpPr>
              <p:cNvPr id="161" name="左大括号 160"/>
              <p:cNvSpPr/>
              <p:nvPr/>
            </p:nvSpPr>
            <p:spPr>
              <a:xfrm>
                <a:off x="7764321" y="2170884"/>
                <a:ext cx="366890" cy="588374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159" name="文本框 158"/>
            <p:cNvSpPr txBox="1"/>
            <p:nvPr/>
          </p:nvSpPr>
          <p:spPr>
            <a:xfrm>
              <a:off x="7392238" y="5612544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投委会议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</p:grpSp>
      <p:sp>
        <p:nvSpPr>
          <p:cNvPr id="226" name="矩形 225"/>
          <p:cNvSpPr/>
          <p:nvPr/>
        </p:nvSpPr>
        <p:spPr>
          <a:xfrm>
            <a:off x="2768867" y="3242485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/>
              <a:t>交易</a:t>
            </a:r>
            <a:r>
              <a:rPr kumimoji="1" lang="zh-CN" altLang="en-US" sz="1600" dirty="0" smtClean="0"/>
              <a:t>中心</a:t>
            </a:r>
            <a:endParaRPr kumimoji="1" lang="zh-CN" altLang="en-US" sz="1600" dirty="0"/>
          </a:p>
        </p:txBody>
      </p:sp>
      <p:grpSp>
        <p:nvGrpSpPr>
          <p:cNvPr id="227" name="组合 226"/>
          <p:cNvGrpSpPr/>
          <p:nvPr/>
        </p:nvGrpSpPr>
        <p:grpSpPr>
          <a:xfrm>
            <a:off x="4584150" y="827113"/>
            <a:ext cx="3524964" cy="4869041"/>
            <a:chOff x="4346221" y="833047"/>
            <a:chExt cx="3524964" cy="4869041"/>
          </a:xfrm>
        </p:grpSpPr>
        <p:sp>
          <p:nvSpPr>
            <p:cNvPr id="228" name="左大括号 227"/>
            <p:cNvSpPr/>
            <p:nvPr/>
          </p:nvSpPr>
          <p:spPr>
            <a:xfrm>
              <a:off x="4346221" y="1125435"/>
              <a:ext cx="320191" cy="4455557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229" name="文本框 228"/>
            <p:cNvSpPr txBox="1"/>
            <p:nvPr/>
          </p:nvSpPr>
          <p:spPr>
            <a:xfrm>
              <a:off x="4670780" y="969579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交易对手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30" name="左大括号 229"/>
            <p:cNvSpPr/>
            <p:nvPr/>
          </p:nvSpPr>
          <p:spPr>
            <a:xfrm>
              <a:off x="5486402" y="947106"/>
              <a:ext cx="324562" cy="31044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231" name="组 177"/>
            <p:cNvGrpSpPr/>
            <p:nvPr/>
          </p:nvGrpSpPr>
          <p:grpSpPr>
            <a:xfrm>
              <a:off x="5810964" y="833047"/>
              <a:ext cx="851515" cy="522399"/>
              <a:chOff x="6982180" y="1069621"/>
              <a:chExt cx="851515" cy="522399"/>
            </a:xfrm>
          </p:grpSpPr>
          <p:sp>
            <p:nvSpPr>
              <p:cNvPr id="272" name="文本框 271"/>
              <p:cNvSpPr txBox="1"/>
              <p:nvPr/>
            </p:nvSpPr>
            <p:spPr>
              <a:xfrm>
                <a:off x="6982180" y="1069621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账户管理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73" name="文本框 272"/>
              <p:cNvSpPr txBox="1"/>
              <p:nvPr/>
            </p:nvSpPr>
            <p:spPr>
              <a:xfrm>
                <a:off x="6982180" y="1299632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授信管理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232" name="文本框 231"/>
            <p:cNvSpPr txBox="1"/>
            <p:nvPr/>
          </p:nvSpPr>
          <p:spPr>
            <a:xfrm>
              <a:off x="4670780" y="1689540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合同管理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33" name="左大括号 232"/>
            <p:cNvSpPr/>
            <p:nvPr/>
          </p:nvSpPr>
          <p:spPr>
            <a:xfrm>
              <a:off x="5486402" y="1601619"/>
              <a:ext cx="324561" cy="526725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234" name="组 177"/>
            <p:cNvGrpSpPr/>
            <p:nvPr/>
          </p:nvGrpSpPr>
          <p:grpSpPr>
            <a:xfrm>
              <a:off x="5810964" y="1487561"/>
              <a:ext cx="851515" cy="522399"/>
              <a:chOff x="6982180" y="1069621"/>
              <a:chExt cx="851515" cy="522399"/>
            </a:xfrm>
          </p:grpSpPr>
          <p:sp>
            <p:nvSpPr>
              <p:cNvPr id="270" name="文本框 269"/>
              <p:cNvSpPr txBox="1"/>
              <p:nvPr/>
            </p:nvSpPr>
            <p:spPr>
              <a:xfrm>
                <a:off x="6982180" y="1069621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合同审批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71" name="文本框 270"/>
              <p:cNvSpPr txBox="1"/>
              <p:nvPr/>
            </p:nvSpPr>
            <p:spPr>
              <a:xfrm>
                <a:off x="6982180" y="1299632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合同签署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235" name="文本框 234"/>
            <p:cNvSpPr txBox="1"/>
            <p:nvPr/>
          </p:nvSpPr>
          <p:spPr>
            <a:xfrm>
              <a:off x="5810963" y="1947634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合同归档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36" name="文本框 235"/>
            <p:cNvSpPr txBox="1"/>
            <p:nvPr/>
          </p:nvSpPr>
          <p:spPr>
            <a:xfrm>
              <a:off x="4670780" y="2898156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投资交易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37" name="左大括号 236"/>
            <p:cNvSpPr/>
            <p:nvPr/>
          </p:nvSpPr>
          <p:spPr>
            <a:xfrm>
              <a:off x="5486403" y="2400320"/>
              <a:ext cx="252714" cy="1369450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238" name="文本框 237"/>
            <p:cNvSpPr txBox="1"/>
            <p:nvPr/>
          </p:nvSpPr>
          <p:spPr>
            <a:xfrm>
              <a:off x="5810964" y="2286262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申购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39" name="文本框 238"/>
            <p:cNvSpPr txBox="1"/>
            <p:nvPr/>
          </p:nvSpPr>
          <p:spPr>
            <a:xfrm>
              <a:off x="5810964" y="2579337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受让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40" name="文本框 239"/>
            <p:cNvSpPr txBox="1"/>
            <p:nvPr/>
          </p:nvSpPr>
          <p:spPr>
            <a:xfrm>
              <a:off x="5810963" y="293745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投资控制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41" name="文本框 240"/>
            <p:cNvSpPr txBox="1"/>
            <p:nvPr/>
          </p:nvSpPr>
          <p:spPr>
            <a:xfrm>
              <a:off x="5810962" y="363201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投资下单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42" name="左大括号 241"/>
            <p:cNvSpPr/>
            <p:nvPr/>
          </p:nvSpPr>
          <p:spPr>
            <a:xfrm>
              <a:off x="6400901" y="2267173"/>
              <a:ext cx="324562" cy="31044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243" name="组 177"/>
            <p:cNvGrpSpPr/>
            <p:nvPr/>
          </p:nvGrpSpPr>
          <p:grpSpPr>
            <a:xfrm>
              <a:off x="6725463" y="2153114"/>
              <a:ext cx="851515" cy="522399"/>
              <a:chOff x="6982180" y="1069621"/>
              <a:chExt cx="851515" cy="522399"/>
            </a:xfrm>
          </p:grpSpPr>
          <p:sp>
            <p:nvSpPr>
              <p:cNvPr id="268" name="文本框 267"/>
              <p:cNvSpPr txBox="1"/>
              <p:nvPr/>
            </p:nvSpPr>
            <p:spPr>
              <a:xfrm>
                <a:off x="6982180" y="1069621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申购单据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69" name="文本框 268"/>
              <p:cNvSpPr txBox="1"/>
              <p:nvPr/>
            </p:nvSpPr>
            <p:spPr>
              <a:xfrm>
                <a:off x="6982180" y="1299632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申购流水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244" name="左大括号 243"/>
            <p:cNvSpPr/>
            <p:nvPr/>
          </p:nvSpPr>
          <p:spPr>
            <a:xfrm>
              <a:off x="6726091" y="2834830"/>
              <a:ext cx="293577" cy="471182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245" name="组 177"/>
            <p:cNvGrpSpPr/>
            <p:nvPr/>
          </p:nvGrpSpPr>
          <p:grpSpPr>
            <a:xfrm>
              <a:off x="7019670" y="2671276"/>
              <a:ext cx="851515" cy="522399"/>
              <a:chOff x="6982180" y="1069621"/>
              <a:chExt cx="851515" cy="522399"/>
            </a:xfrm>
          </p:grpSpPr>
          <p:sp>
            <p:nvSpPr>
              <p:cNvPr id="266" name="文本框 265"/>
              <p:cNvSpPr txBox="1"/>
              <p:nvPr/>
            </p:nvSpPr>
            <p:spPr>
              <a:xfrm>
                <a:off x="6982180" y="1069621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额度占比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67" name="文本框 266"/>
              <p:cNvSpPr txBox="1"/>
              <p:nvPr/>
            </p:nvSpPr>
            <p:spPr>
              <a:xfrm>
                <a:off x="6982180" y="1299632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授信额度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246" name="文本框 245"/>
            <p:cNvSpPr txBox="1"/>
            <p:nvPr/>
          </p:nvSpPr>
          <p:spPr>
            <a:xfrm>
              <a:off x="7019669" y="313129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合规检查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47" name="左大括号 246"/>
            <p:cNvSpPr/>
            <p:nvPr/>
          </p:nvSpPr>
          <p:spPr>
            <a:xfrm>
              <a:off x="6714512" y="3504834"/>
              <a:ext cx="282000" cy="588856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248" name="组 177"/>
            <p:cNvGrpSpPr/>
            <p:nvPr/>
          </p:nvGrpSpPr>
          <p:grpSpPr>
            <a:xfrm>
              <a:off x="7008091" y="3341280"/>
              <a:ext cx="851515" cy="522399"/>
              <a:chOff x="6982180" y="1069621"/>
              <a:chExt cx="851515" cy="522399"/>
            </a:xfrm>
          </p:grpSpPr>
          <p:sp>
            <p:nvSpPr>
              <p:cNvPr id="264" name="文本框 263"/>
              <p:cNvSpPr txBox="1"/>
              <p:nvPr/>
            </p:nvSpPr>
            <p:spPr>
              <a:xfrm>
                <a:off x="6982180" y="1069621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单据管理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65" name="文本框 264"/>
              <p:cNvSpPr txBox="1"/>
              <p:nvPr/>
            </p:nvSpPr>
            <p:spPr>
              <a:xfrm>
                <a:off x="6982180" y="1299632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单据审核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249" name="文本框 248"/>
            <p:cNvSpPr txBox="1"/>
            <p:nvPr/>
          </p:nvSpPr>
          <p:spPr>
            <a:xfrm>
              <a:off x="7008090" y="3769770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单据生成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50" name="文本框 249"/>
            <p:cNvSpPr txBox="1"/>
            <p:nvPr/>
          </p:nvSpPr>
          <p:spPr>
            <a:xfrm>
              <a:off x="7019668" y="3988649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下单流水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51" name="文本框 250"/>
            <p:cNvSpPr txBox="1"/>
            <p:nvPr/>
          </p:nvSpPr>
          <p:spPr>
            <a:xfrm>
              <a:off x="4670778" y="4285087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转让交易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52" name="左大括号 251"/>
            <p:cNvSpPr/>
            <p:nvPr/>
          </p:nvSpPr>
          <p:spPr>
            <a:xfrm>
              <a:off x="5549464" y="4197166"/>
              <a:ext cx="324561" cy="526725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253" name="组 177"/>
            <p:cNvGrpSpPr/>
            <p:nvPr/>
          </p:nvGrpSpPr>
          <p:grpSpPr>
            <a:xfrm>
              <a:off x="5874026" y="4083108"/>
              <a:ext cx="518091" cy="522399"/>
              <a:chOff x="6982180" y="1069621"/>
              <a:chExt cx="518091" cy="522399"/>
            </a:xfrm>
          </p:grpSpPr>
          <p:sp>
            <p:nvSpPr>
              <p:cNvPr id="262" name="文本框 261"/>
              <p:cNvSpPr txBox="1"/>
              <p:nvPr/>
            </p:nvSpPr>
            <p:spPr>
              <a:xfrm>
                <a:off x="6982180" y="1069621"/>
                <a:ext cx="518091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核算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63" name="文本框 262"/>
              <p:cNvSpPr txBox="1"/>
              <p:nvPr/>
            </p:nvSpPr>
            <p:spPr>
              <a:xfrm>
                <a:off x="6982180" y="1299632"/>
                <a:ext cx="518091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决策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254" name="文本框 253"/>
            <p:cNvSpPr txBox="1"/>
            <p:nvPr/>
          </p:nvSpPr>
          <p:spPr>
            <a:xfrm>
              <a:off x="5874025" y="454318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合同管理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55" name="文本框 254"/>
            <p:cNvSpPr txBox="1"/>
            <p:nvPr/>
          </p:nvSpPr>
          <p:spPr>
            <a:xfrm>
              <a:off x="4670778" y="491189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资产交割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56" name="左大括号 255"/>
            <p:cNvSpPr/>
            <p:nvPr/>
          </p:nvSpPr>
          <p:spPr>
            <a:xfrm>
              <a:off x="5549464" y="4887034"/>
              <a:ext cx="324561" cy="345799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257" name="组 177"/>
            <p:cNvGrpSpPr/>
            <p:nvPr/>
          </p:nvGrpSpPr>
          <p:grpSpPr>
            <a:xfrm>
              <a:off x="5874026" y="4772976"/>
              <a:ext cx="851515" cy="585463"/>
              <a:chOff x="6982180" y="1069621"/>
              <a:chExt cx="851515" cy="585463"/>
            </a:xfrm>
          </p:grpSpPr>
          <p:sp>
            <p:nvSpPr>
              <p:cNvPr id="260" name="文本框 259"/>
              <p:cNvSpPr txBox="1"/>
              <p:nvPr/>
            </p:nvSpPr>
            <p:spPr>
              <a:xfrm>
                <a:off x="6982180" y="1069621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交割确认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261" name="文本框 260"/>
              <p:cNvSpPr txBox="1"/>
              <p:nvPr/>
            </p:nvSpPr>
            <p:spPr>
              <a:xfrm>
                <a:off x="6982180" y="1362696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资金流水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258" name="文本框 257"/>
            <p:cNvSpPr txBox="1"/>
            <p:nvPr/>
          </p:nvSpPr>
          <p:spPr>
            <a:xfrm>
              <a:off x="4666415" y="5409700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监管报送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259" name="文本框 258"/>
            <p:cNvSpPr txBox="1"/>
            <p:nvPr/>
          </p:nvSpPr>
          <p:spPr>
            <a:xfrm>
              <a:off x="5533698" y="5408031"/>
              <a:ext cx="151836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集中登记系统报送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</p:grpSp>
      <p:sp>
        <p:nvSpPr>
          <p:cNvPr id="274" name="矩形 273"/>
          <p:cNvSpPr/>
          <p:nvPr/>
        </p:nvSpPr>
        <p:spPr>
          <a:xfrm>
            <a:off x="2778620" y="4247095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/>
              <a:t>运营</a:t>
            </a:r>
            <a:r>
              <a:rPr kumimoji="1" lang="zh-CN" altLang="en-US" sz="1600" dirty="0" smtClean="0"/>
              <a:t>中心</a:t>
            </a:r>
            <a:endParaRPr kumimoji="1" lang="zh-CN" altLang="en-US" sz="1600" dirty="0"/>
          </a:p>
        </p:txBody>
      </p:sp>
      <p:grpSp>
        <p:nvGrpSpPr>
          <p:cNvPr id="322" name="组合 321"/>
          <p:cNvGrpSpPr/>
          <p:nvPr/>
        </p:nvGrpSpPr>
        <p:grpSpPr>
          <a:xfrm>
            <a:off x="4469822" y="1223292"/>
            <a:ext cx="4076585" cy="5184304"/>
            <a:chOff x="4346222" y="943176"/>
            <a:chExt cx="4076585" cy="5184304"/>
          </a:xfrm>
        </p:grpSpPr>
        <p:sp>
          <p:nvSpPr>
            <p:cNvPr id="323" name="左大括号 322"/>
            <p:cNvSpPr/>
            <p:nvPr/>
          </p:nvSpPr>
          <p:spPr>
            <a:xfrm>
              <a:off x="4346222" y="1125435"/>
              <a:ext cx="308436" cy="4565917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324" name="文本框 323"/>
            <p:cNvSpPr txBox="1"/>
            <p:nvPr/>
          </p:nvSpPr>
          <p:spPr>
            <a:xfrm>
              <a:off x="4670780" y="969579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账户管理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325" name="文本框 324"/>
            <p:cNvSpPr txBox="1"/>
            <p:nvPr/>
          </p:nvSpPr>
          <p:spPr>
            <a:xfrm>
              <a:off x="5648680" y="943176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持仓账户管理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326" name="文本框 325"/>
            <p:cNvSpPr txBox="1"/>
            <p:nvPr/>
          </p:nvSpPr>
          <p:spPr>
            <a:xfrm>
              <a:off x="4670780" y="1689540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受益凭证管理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327" name="左大括号 326"/>
            <p:cNvSpPr/>
            <p:nvPr/>
          </p:nvSpPr>
          <p:spPr>
            <a:xfrm>
              <a:off x="5880547" y="1570087"/>
              <a:ext cx="324561" cy="526725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328" name="组 177"/>
            <p:cNvGrpSpPr/>
            <p:nvPr/>
          </p:nvGrpSpPr>
          <p:grpSpPr>
            <a:xfrm>
              <a:off x="6205109" y="1456029"/>
              <a:ext cx="1184940" cy="743123"/>
              <a:chOff x="6982180" y="1069621"/>
              <a:chExt cx="1184940" cy="743123"/>
            </a:xfrm>
          </p:grpSpPr>
          <p:sp>
            <p:nvSpPr>
              <p:cNvPr id="367" name="文本框 366"/>
              <p:cNvSpPr txBox="1"/>
              <p:nvPr/>
            </p:nvSpPr>
            <p:spPr>
              <a:xfrm>
                <a:off x="6982180" y="1069621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电子凭证管理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368" name="文本框 367"/>
              <p:cNvSpPr txBox="1"/>
              <p:nvPr/>
            </p:nvSpPr>
            <p:spPr>
              <a:xfrm>
                <a:off x="6982180" y="1520356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份额流水管理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329" name="文本框 328"/>
            <p:cNvSpPr txBox="1"/>
            <p:nvPr/>
          </p:nvSpPr>
          <p:spPr>
            <a:xfrm>
              <a:off x="4699160" y="359440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投后运营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330" name="左大括号 329"/>
            <p:cNvSpPr/>
            <p:nvPr/>
          </p:nvSpPr>
          <p:spPr>
            <a:xfrm>
              <a:off x="5549467" y="2463384"/>
              <a:ext cx="291810" cy="2614926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331" name="文本框 330"/>
            <p:cNvSpPr txBox="1"/>
            <p:nvPr/>
          </p:nvSpPr>
          <p:spPr>
            <a:xfrm>
              <a:off x="5874028" y="2349326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收益管理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332" name="文本框 331"/>
            <p:cNvSpPr txBox="1"/>
            <p:nvPr/>
          </p:nvSpPr>
          <p:spPr>
            <a:xfrm>
              <a:off x="5874028" y="284735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本金管理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333" name="左大括号 332"/>
            <p:cNvSpPr/>
            <p:nvPr/>
          </p:nvSpPr>
          <p:spPr>
            <a:xfrm>
              <a:off x="6716215" y="2330237"/>
              <a:ext cx="324562" cy="31044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334" name="文本框 333"/>
            <p:cNvSpPr txBox="1"/>
            <p:nvPr/>
          </p:nvSpPr>
          <p:spPr>
            <a:xfrm>
              <a:off x="7040777" y="221617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收益预估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335" name="文本框 334"/>
            <p:cNvSpPr txBox="1"/>
            <p:nvPr/>
          </p:nvSpPr>
          <p:spPr>
            <a:xfrm>
              <a:off x="7040777" y="2446189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到帐收益明细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336" name="组合 335"/>
            <p:cNvGrpSpPr/>
            <p:nvPr/>
          </p:nvGrpSpPr>
          <p:grpSpPr>
            <a:xfrm>
              <a:off x="5874025" y="3269153"/>
              <a:ext cx="2299050" cy="752410"/>
              <a:chOff x="5810963" y="2671276"/>
              <a:chExt cx="2299050" cy="752410"/>
            </a:xfrm>
          </p:grpSpPr>
          <p:sp>
            <p:nvSpPr>
              <p:cNvPr id="360" name="文本框 359"/>
              <p:cNvSpPr txBox="1"/>
              <p:nvPr/>
            </p:nvSpPr>
            <p:spPr>
              <a:xfrm>
                <a:off x="5810963" y="2937451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会议管理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grpSp>
            <p:nvGrpSpPr>
              <p:cNvPr id="361" name="组合 360"/>
              <p:cNvGrpSpPr/>
              <p:nvPr/>
            </p:nvGrpSpPr>
            <p:grpSpPr>
              <a:xfrm>
                <a:off x="6631495" y="2671276"/>
                <a:ext cx="1478518" cy="752410"/>
                <a:chOff x="6631495" y="2671276"/>
                <a:chExt cx="1478518" cy="752410"/>
              </a:xfrm>
            </p:grpSpPr>
            <p:sp>
              <p:nvSpPr>
                <p:cNvPr id="362" name="左大括号 361"/>
                <p:cNvSpPr/>
                <p:nvPr/>
              </p:nvSpPr>
              <p:spPr>
                <a:xfrm>
                  <a:off x="6631495" y="2834830"/>
                  <a:ext cx="293577" cy="471182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grpSp>
              <p:nvGrpSpPr>
                <p:cNvPr id="363" name="组 177"/>
                <p:cNvGrpSpPr/>
                <p:nvPr/>
              </p:nvGrpSpPr>
              <p:grpSpPr>
                <a:xfrm>
                  <a:off x="6925074" y="2671276"/>
                  <a:ext cx="851515" cy="522399"/>
                  <a:chOff x="6982180" y="1069621"/>
                  <a:chExt cx="851515" cy="522399"/>
                </a:xfrm>
              </p:grpSpPr>
              <p:sp>
                <p:nvSpPr>
                  <p:cNvPr id="365" name="文本框 364"/>
                  <p:cNvSpPr txBox="1"/>
                  <p:nvPr/>
                </p:nvSpPr>
                <p:spPr>
                  <a:xfrm>
                    <a:off x="6982180" y="1069621"/>
                    <a:ext cx="851515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会议安排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366" name="文本框 365"/>
                  <p:cNvSpPr txBox="1"/>
                  <p:nvPr/>
                </p:nvSpPr>
                <p:spPr>
                  <a:xfrm>
                    <a:off x="6982180" y="1299632"/>
                    <a:ext cx="851515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会议结果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</p:grpSp>
            <p:sp>
              <p:nvSpPr>
                <p:cNvPr id="364" name="文本框 363"/>
                <p:cNvSpPr txBox="1"/>
                <p:nvPr/>
              </p:nvSpPr>
              <p:spPr>
                <a:xfrm>
                  <a:off x="6925073" y="3131298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会议文件归档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</p:grpSp>
        <p:grpSp>
          <p:nvGrpSpPr>
            <p:cNvPr id="337" name="组合 336"/>
            <p:cNvGrpSpPr/>
            <p:nvPr/>
          </p:nvGrpSpPr>
          <p:grpSpPr>
            <a:xfrm>
              <a:off x="5918784" y="4737937"/>
              <a:ext cx="2504023" cy="632761"/>
              <a:chOff x="5855720" y="4501458"/>
              <a:chExt cx="2504023" cy="632761"/>
            </a:xfrm>
          </p:grpSpPr>
          <p:grpSp>
            <p:nvGrpSpPr>
              <p:cNvPr id="355" name="组合 354"/>
              <p:cNvGrpSpPr/>
              <p:nvPr/>
            </p:nvGrpSpPr>
            <p:grpSpPr>
              <a:xfrm>
                <a:off x="6714512" y="4501458"/>
                <a:ext cx="1645231" cy="632761"/>
                <a:chOff x="6619916" y="3571291"/>
                <a:chExt cx="1645231" cy="632761"/>
              </a:xfrm>
            </p:grpSpPr>
            <p:sp>
              <p:nvSpPr>
                <p:cNvPr id="357" name="左大括号 356"/>
                <p:cNvSpPr/>
                <p:nvPr/>
              </p:nvSpPr>
              <p:spPr>
                <a:xfrm>
                  <a:off x="6619916" y="3709578"/>
                  <a:ext cx="263751" cy="384111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358" name="文本框 357"/>
                <p:cNvSpPr txBox="1"/>
                <p:nvPr/>
              </p:nvSpPr>
              <p:spPr>
                <a:xfrm>
                  <a:off x="6913495" y="3571291"/>
                  <a:ext cx="1351652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管理人报告收取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359" name="文本框 358"/>
                <p:cNvSpPr txBox="1"/>
                <p:nvPr/>
              </p:nvSpPr>
              <p:spPr>
                <a:xfrm>
                  <a:off x="6913494" y="3911664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撰写跟踪报告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sp>
            <p:nvSpPr>
              <p:cNvPr id="356" name="文本框 355"/>
              <p:cNvSpPr txBox="1"/>
              <p:nvPr/>
            </p:nvSpPr>
            <p:spPr>
              <a:xfrm>
                <a:off x="5855720" y="4673810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跟踪报告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338" name="组合 337"/>
            <p:cNvGrpSpPr/>
            <p:nvPr/>
          </p:nvGrpSpPr>
          <p:grpSpPr>
            <a:xfrm>
              <a:off x="5874025" y="4022127"/>
              <a:ext cx="2362782" cy="765210"/>
              <a:chOff x="5810961" y="3470329"/>
              <a:chExt cx="2362782" cy="765210"/>
            </a:xfrm>
          </p:grpSpPr>
          <p:sp>
            <p:nvSpPr>
              <p:cNvPr id="348" name="文本框 347"/>
              <p:cNvSpPr txBox="1"/>
              <p:nvPr/>
            </p:nvSpPr>
            <p:spPr>
              <a:xfrm>
                <a:off x="5810961" y="3682548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持续跟踪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grpSp>
            <p:nvGrpSpPr>
              <p:cNvPr id="349" name="组合 348"/>
              <p:cNvGrpSpPr/>
              <p:nvPr/>
            </p:nvGrpSpPr>
            <p:grpSpPr>
              <a:xfrm>
                <a:off x="6695224" y="3470329"/>
                <a:ext cx="1478519" cy="765210"/>
                <a:chOff x="6695224" y="3470329"/>
                <a:chExt cx="1478519" cy="765210"/>
              </a:xfrm>
            </p:grpSpPr>
            <p:grpSp>
              <p:nvGrpSpPr>
                <p:cNvPr id="350" name="组合 349"/>
                <p:cNvGrpSpPr/>
                <p:nvPr/>
              </p:nvGrpSpPr>
              <p:grpSpPr>
                <a:xfrm>
                  <a:off x="6695224" y="3470329"/>
                  <a:ext cx="1478519" cy="597621"/>
                  <a:chOff x="6619916" y="3571291"/>
                  <a:chExt cx="1478519" cy="597621"/>
                </a:xfrm>
              </p:grpSpPr>
              <p:sp>
                <p:nvSpPr>
                  <p:cNvPr id="352" name="左大括号 351"/>
                  <p:cNvSpPr/>
                  <p:nvPr/>
                </p:nvSpPr>
                <p:spPr>
                  <a:xfrm>
                    <a:off x="6619916" y="3725344"/>
                    <a:ext cx="282489" cy="443568"/>
                  </a:xfrm>
                  <a:prstGeom prst="leftBrace">
                    <a:avLst/>
                  </a:prstGeom>
                  <a:ln w="38100" cmpd="sng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 sz="320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353" name="文本框 352"/>
                  <p:cNvSpPr txBox="1"/>
                  <p:nvPr/>
                </p:nvSpPr>
                <p:spPr>
                  <a:xfrm>
                    <a:off x="6913495" y="3571291"/>
                    <a:ext cx="1184940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持续跟踪记录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354" name="文本框 353"/>
                  <p:cNvSpPr txBox="1"/>
                  <p:nvPr/>
                </p:nvSpPr>
                <p:spPr>
                  <a:xfrm>
                    <a:off x="6913495" y="3801302"/>
                    <a:ext cx="1184940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落实事项处理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</p:grpSp>
            <p:sp>
              <p:nvSpPr>
                <p:cNvPr id="351" name="文本框 350"/>
                <p:cNvSpPr txBox="1"/>
                <p:nvPr/>
              </p:nvSpPr>
              <p:spPr>
                <a:xfrm>
                  <a:off x="6988803" y="3943151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跟踪信用评级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</p:grpSp>
        <p:sp>
          <p:nvSpPr>
            <p:cNvPr id="339" name="左大括号 338"/>
            <p:cNvSpPr/>
            <p:nvPr/>
          </p:nvSpPr>
          <p:spPr>
            <a:xfrm>
              <a:off x="6716215" y="2862407"/>
              <a:ext cx="324562" cy="31044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340" name="文本框 339"/>
            <p:cNvSpPr txBox="1"/>
            <p:nvPr/>
          </p:nvSpPr>
          <p:spPr>
            <a:xfrm>
              <a:off x="7040777" y="274834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本金偿还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341" name="文本框 340"/>
            <p:cNvSpPr txBox="1"/>
            <p:nvPr/>
          </p:nvSpPr>
          <p:spPr>
            <a:xfrm>
              <a:off x="7040777" y="2978359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到帐本金明细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342" name="组合 341"/>
            <p:cNvGrpSpPr/>
            <p:nvPr/>
          </p:nvGrpSpPr>
          <p:grpSpPr>
            <a:xfrm>
              <a:off x="4665747" y="5304840"/>
              <a:ext cx="2432858" cy="822640"/>
              <a:chOff x="4665747" y="5304840"/>
              <a:chExt cx="2432858" cy="822640"/>
            </a:xfrm>
          </p:grpSpPr>
          <p:sp>
            <p:nvSpPr>
              <p:cNvPr id="343" name="文本框 342"/>
              <p:cNvSpPr txBox="1"/>
              <p:nvPr/>
            </p:nvSpPr>
            <p:spPr>
              <a:xfrm>
                <a:off x="4665747" y="5557710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投资清算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344" name="左大括号 343"/>
              <p:cNvSpPr/>
              <p:nvPr/>
            </p:nvSpPr>
            <p:spPr>
              <a:xfrm>
                <a:off x="5603483" y="5440541"/>
                <a:ext cx="324561" cy="526725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345" name="文本框 344"/>
              <p:cNvSpPr txBox="1"/>
              <p:nvPr/>
            </p:nvSpPr>
            <p:spPr>
              <a:xfrm>
                <a:off x="5918784" y="5835092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清算报告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346" name="文本框 345"/>
              <p:cNvSpPr txBox="1"/>
              <p:nvPr/>
            </p:nvSpPr>
            <p:spPr>
              <a:xfrm>
                <a:off x="5913665" y="5304840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清算收益预估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347" name="文本框 346"/>
              <p:cNvSpPr txBox="1"/>
              <p:nvPr/>
            </p:nvSpPr>
            <p:spPr>
              <a:xfrm>
                <a:off x="5913665" y="5564908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到帐清算收益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</p:grpSp>
      <p:sp>
        <p:nvSpPr>
          <p:cNvPr id="369" name="矩形 368"/>
          <p:cNvSpPr/>
          <p:nvPr/>
        </p:nvSpPr>
        <p:spPr>
          <a:xfrm>
            <a:off x="2772259" y="5219522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/>
              <a:t>风控</a:t>
            </a:r>
            <a:r>
              <a:rPr kumimoji="1" lang="zh-CN" altLang="en-US" sz="1600" dirty="0" smtClean="0"/>
              <a:t>中心</a:t>
            </a:r>
            <a:endParaRPr kumimoji="1" lang="zh-CN" altLang="en-US" sz="1600" dirty="0"/>
          </a:p>
        </p:txBody>
      </p:sp>
      <p:grpSp>
        <p:nvGrpSpPr>
          <p:cNvPr id="370" name="组合 369"/>
          <p:cNvGrpSpPr/>
          <p:nvPr/>
        </p:nvGrpSpPr>
        <p:grpSpPr>
          <a:xfrm>
            <a:off x="4330848" y="1092549"/>
            <a:ext cx="3688346" cy="5223685"/>
            <a:chOff x="4330455" y="999657"/>
            <a:chExt cx="3688346" cy="5223685"/>
          </a:xfrm>
        </p:grpSpPr>
        <p:sp>
          <p:nvSpPr>
            <p:cNvPr id="371" name="左大括号 370"/>
            <p:cNvSpPr/>
            <p:nvPr/>
          </p:nvSpPr>
          <p:spPr>
            <a:xfrm>
              <a:off x="4330455" y="1409214"/>
              <a:ext cx="322309" cy="3828537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grpSp>
          <p:nvGrpSpPr>
            <p:cNvPr id="372" name="组合 371"/>
            <p:cNvGrpSpPr/>
            <p:nvPr/>
          </p:nvGrpSpPr>
          <p:grpSpPr>
            <a:xfrm>
              <a:off x="4655014" y="999657"/>
              <a:ext cx="2152306" cy="801561"/>
              <a:chOff x="4655014" y="999657"/>
              <a:chExt cx="2152306" cy="801561"/>
            </a:xfrm>
          </p:grpSpPr>
          <p:sp>
            <p:nvSpPr>
              <p:cNvPr id="409" name="文本框 408"/>
              <p:cNvSpPr txBox="1"/>
              <p:nvPr/>
            </p:nvSpPr>
            <p:spPr>
              <a:xfrm>
                <a:off x="4655014" y="1253358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合规室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410" name="左大括号 409"/>
              <p:cNvSpPr/>
              <p:nvPr/>
            </p:nvSpPr>
            <p:spPr>
              <a:xfrm>
                <a:off x="5433646" y="1145851"/>
                <a:ext cx="324561" cy="526725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411" name="文本框 410"/>
              <p:cNvSpPr txBox="1"/>
              <p:nvPr/>
            </p:nvSpPr>
            <p:spPr>
              <a:xfrm>
                <a:off x="5789093" y="999657"/>
                <a:ext cx="1018227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关联方合规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412" name="文本框 411"/>
              <p:cNvSpPr txBox="1"/>
              <p:nvPr/>
            </p:nvSpPr>
            <p:spPr>
              <a:xfrm>
                <a:off x="5789093" y="1244747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流程合规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413" name="文本框 412"/>
              <p:cNvSpPr txBox="1"/>
              <p:nvPr/>
            </p:nvSpPr>
            <p:spPr>
              <a:xfrm>
                <a:off x="5791343" y="1508830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合规任务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373" name="组合 372"/>
            <p:cNvGrpSpPr/>
            <p:nvPr/>
          </p:nvGrpSpPr>
          <p:grpSpPr>
            <a:xfrm>
              <a:off x="4780785" y="4657982"/>
              <a:ext cx="2976925" cy="1565360"/>
              <a:chOff x="4780785" y="4453026"/>
              <a:chExt cx="2976925" cy="1565360"/>
            </a:xfrm>
          </p:grpSpPr>
          <p:sp>
            <p:nvSpPr>
              <p:cNvPr id="397" name="文本框 396"/>
              <p:cNvSpPr txBox="1"/>
              <p:nvPr/>
            </p:nvSpPr>
            <p:spPr>
              <a:xfrm>
                <a:off x="4780785" y="5110287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策略室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398" name="左大括号 397"/>
              <p:cNvSpPr/>
              <p:nvPr/>
            </p:nvSpPr>
            <p:spPr>
              <a:xfrm>
                <a:off x="5573346" y="4871656"/>
                <a:ext cx="324558" cy="807044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399" name="文本框 398"/>
              <p:cNvSpPr txBox="1"/>
              <p:nvPr/>
            </p:nvSpPr>
            <p:spPr>
              <a:xfrm>
                <a:off x="5929907" y="4757251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风控策略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400" name="文本框 399"/>
              <p:cNvSpPr txBox="1"/>
              <p:nvPr/>
            </p:nvSpPr>
            <p:spPr>
              <a:xfrm>
                <a:off x="5897905" y="5482407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合规策略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401" name="左大括号 400"/>
              <p:cNvSpPr/>
              <p:nvPr/>
            </p:nvSpPr>
            <p:spPr>
              <a:xfrm>
                <a:off x="6848240" y="4622924"/>
                <a:ext cx="326809" cy="539636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402" name="文本框 401"/>
              <p:cNvSpPr txBox="1"/>
              <p:nvPr/>
            </p:nvSpPr>
            <p:spPr>
              <a:xfrm>
                <a:off x="7239619" y="4453026"/>
                <a:ext cx="518091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指标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403" name="文本框 402"/>
              <p:cNvSpPr txBox="1"/>
              <p:nvPr/>
            </p:nvSpPr>
            <p:spPr>
              <a:xfrm>
                <a:off x="7239619" y="4714106"/>
                <a:ext cx="518091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规则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404" name="文本框 403"/>
              <p:cNvSpPr txBox="1"/>
              <p:nvPr/>
            </p:nvSpPr>
            <p:spPr>
              <a:xfrm>
                <a:off x="7239618" y="4976895"/>
                <a:ext cx="518091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模型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405" name="左大括号 404"/>
              <p:cNvSpPr/>
              <p:nvPr/>
            </p:nvSpPr>
            <p:spPr>
              <a:xfrm>
                <a:off x="6848238" y="5372027"/>
                <a:ext cx="326809" cy="539636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406" name="文本框 405"/>
              <p:cNvSpPr txBox="1"/>
              <p:nvPr/>
            </p:nvSpPr>
            <p:spPr>
              <a:xfrm>
                <a:off x="7239617" y="5202129"/>
                <a:ext cx="518091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指标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407" name="文本框 406"/>
              <p:cNvSpPr txBox="1"/>
              <p:nvPr/>
            </p:nvSpPr>
            <p:spPr>
              <a:xfrm>
                <a:off x="7239617" y="5463209"/>
                <a:ext cx="518091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规则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408" name="文本框 407"/>
              <p:cNvSpPr txBox="1"/>
              <p:nvPr/>
            </p:nvSpPr>
            <p:spPr>
              <a:xfrm>
                <a:off x="7239616" y="5725998"/>
                <a:ext cx="518091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模型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374" name="文本框 373"/>
            <p:cNvSpPr txBox="1"/>
            <p:nvPr/>
          </p:nvSpPr>
          <p:spPr>
            <a:xfrm>
              <a:off x="4655014" y="3179015"/>
              <a:ext cx="684803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控制室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375" name="组合 374"/>
            <p:cNvGrpSpPr/>
            <p:nvPr/>
          </p:nvGrpSpPr>
          <p:grpSpPr>
            <a:xfrm>
              <a:off x="4776092" y="3615410"/>
              <a:ext cx="1785999" cy="1319015"/>
              <a:chOff x="4681496" y="3410453"/>
              <a:chExt cx="1785999" cy="1319015"/>
            </a:xfrm>
          </p:grpSpPr>
          <p:sp>
            <p:nvSpPr>
              <p:cNvPr id="390" name="文本框 389"/>
              <p:cNvSpPr txBox="1"/>
              <p:nvPr/>
            </p:nvSpPr>
            <p:spPr>
              <a:xfrm>
                <a:off x="4681496" y="3937420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风控池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391" name="左大括号 390"/>
              <p:cNvSpPr/>
              <p:nvPr/>
            </p:nvSpPr>
            <p:spPr>
              <a:xfrm>
                <a:off x="5479474" y="3555707"/>
                <a:ext cx="283820" cy="1079753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392" name="文本框 391"/>
              <p:cNvSpPr txBox="1"/>
              <p:nvPr/>
            </p:nvSpPr>
            <p:spPr>
              <a:xfrm>
                <a:off x="5779227" y="3410453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正常类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393" name="文本框 392"/>
              <p:cNvSpPr txBox="1"/>
              <p:nvPr/>
            </p:nvSpPr>
            <p:spPr>
              <a:xfrm>
                <a:off x="5777149" y="3671982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>
                    <a:solidFill>
                      <a:srgbClr val="767171"/>
                    </a:solidFill>
                  </a:rPr>
                  <a:t>关注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类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394" name="文本框 393"/>
              <p:cNvSpPr txBox="1"/>
              <p:nvPr/>
            </p:nvSpPr>
            <p:spPr>
              <a:xfrm>
                <a:off x="5775071" y="3925109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次级类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395" name="文本框 394"/>
              <p:cNvSpPr txBox="1"/>
              <p:nvPr/>
            </p:nvSpPr>
            <p:spPr>
              <a:xfrm>
                <a:off x="5772993" y="4186638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可疑类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396" name="文本框 395"/>
              <p:cNvSpPr txBox="1"/>
              <p:nvPr/>
            </p:nvSpPr>
            <p:spPr>
              <a:xfrm>
                <a:off x="5782692" y="4437080"/>
                <a:ext cx="68480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损失类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376" name="文本框 375"/>
            <p:cNvSpPr txBox="1"/>
            <p:nvPr/>
          </p:nvSpPr>
          <p:spPr>
            <a:xfrm>
              <a:off x="5524291" y="3176963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业务流程控制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377" name="组合 376"/>
            <p:cNvGrpSpPr/>
            <p:nvPr/>
          </p:nvGrpSpPr>
          <p:grpSpPr>
            <a:xfrm>
              <a:off x="4686190" y="1670132"/>
              <a:ext cx="3332611" cy="1434078"/>
              <a:chOff x="4686190" y="1670132"/>
              <a:chExt cx="3332611" cy="1434078"/>
            </a:xfrm>
          </p:grpSpPr>
          <p:grpSp>
            <p:nvGrpSpPr>
              <p:cNvPr id="378" name="组合 377"/>
              <p:cNvGrpSpPr/>
              <p:nvPr/>
            </p:nvGrpSpPr>
            <p:grpSpPr>
              <a:xfrm>
                <a:off x="4686190" y="1670132"/>
                <a:ext cx="3332611" cy="1261741"/>
                <a:chOff x="4686190" y="1938153"/>
                <a:chExt cx="3332611" cy="1261741"/>
              </a:xfrm>
            </p:grpSpPr>
            <p:sp>
              <p:nvSpPr>
                <p:cNvPr id="380" name="文本框 379"/>
                <p:cNvSpPr txBox="1"/>
                <p:nvPr/>
              </p:nvSpPr>
              <p:spPr>
                <a:xfrm>
                  <a:off x="4686190" y="2509355"/>
                  <a:ext cx="684803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监控室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381" name="左大括号 380"/>
                <p:cNvSpPr/>
                <p:nvPr/>
              </p:nvSpPr>
              <p:spPr>
                <a:xfrm>
                  <a:off x="5505237" y="2289804"/>
                  <a:ext cx="323811" cy="910090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382" name="文本框 381"/>
                <p:cNvSpPr txBox="1"/>
                <p:nvPr/>
              </p:nvSpPr>
              <p:spPr>
                <a:xfrm>
                  <a:off x="5861799" y="2143867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风险事件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383" name="文本框 382"/>
                <p:cNvSpPr txBox="1"/>
                <p:nvPr/>
              </p:nvSpPr>
              <p:spPr>
                <a:xfrm>
                  <a:off x="5861799" y="2707097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风险预警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384" name="左大括号 383"/>
                <p:cNvSpPr/>
                <p:nvPr/>
              </p:nvSpPr>
              <p:spPr>
                <a:xfrm>
                  <a:off x="6825265" y="2705020"/>
                  <a:ext cx="324562" cy="364874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385" name="文本框 384"/>
                <p:cNvSpPr txBox="1"/>
                <p:nvPr/>
              </p:nvSpPr>
              <p:spPr>
                <a:xfrm>
                  <a:off x="7167286" y="2558825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风险跟踪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386" name="文本框 385"/>
                <p:cNvSpPr txBox="1"/>
                <p:nvPr/>
              </p:nvSpPr>
              <p:spPr>
                <a:xfrm>
                  <a:off x="7167286" y="2898735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风险处理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387" name="左大括号 386"/>
                <p:cNvSpPr/>
                <p:nvPr/>
              </p:nvSpPr>
              <p:spPr>
                <a:xfrm>
                  <a:off x="6825263" y="2084348"/>
                  <a:ext cx="324562" cy="364874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388" name="文本框 387"/>
                <p:cNvSpPr txBox="1"/>
                <p:nvPr/>
              </p:nvSpPr>
              <p:spPr>
                <a:xfrm>
                  <a:off x="7167284" y="1938153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风险跟踪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389" name="文本框 388"/>
                <p:cNvSpPr txBox="1"/>
                <p:nvPr/>
              </p:nvSpPr>
              <p:spPr>
                <a:xfrm>
                  <a:off x="7167284" y="2278063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风险处理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sp>
            <p:nvSpPr>
              <p:cNvPr id="379" name="文本框 378"/>
              <p:cNvSpPr txBox="1"/>
              <p:nvPr/>
            </p:nvSpPr>
            <p:spPr>
              <a:xfrm>
                <a:off x="5857716" y="2811822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数据变更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</p:grpSp>
      <p:sp>
        <p:nvSpPr>
          <p:cNvPr id="414" name="矩形 413"/>
          <p:cNvSpPr/>
          <p:nvPr/>
        </p:nvSpPr>
        <p:spPr>
          <a:xfrm>
            <a:off x="2767115" y="6225043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管理塔台</a:t>
            </a:r>
            <a:endParaRPr kumimoji="1" lang="zh-CN" altLang="en-US" sz="1600" dirty="0"/>
          </a:p>
        </p:txBody>
      </p:sp>
      <p:grpSp>
        <p:nvGrpSpPr>
          <p:cNvPr id="415" name="组合 414"/>
          <p:cNvGrpSpPr/>
          <p:nvPr/>
        </p:nvGrpSpPr>
        <p:grpSpPr>
          <a:xfrm>
            <a:off x="4330455" y="999657"/>
            <a:ext cx="4153097" cy="4995814"/>
            <a:chOff x="4346221" y="715878"/>
            <a:chExt cx="4153097" cy="4995814"/>
          </a:xfrm>
        </p:grpSpPr>
        <p:sp>
          <p:nvSpPr>
            <p:cNvPr id="416" name="左大括号 415"/>
            <p:cNvSpPr/>
            <p:nvPr/>
          </p:nvSpPr>
          <p:spPr>
            <a:xfrm>
              <a:off x="4346221" y="1125435"/>
              <a:ext cx="322309" cy="3828537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17" name="文本框 416"/>
            <p:cNvSpPr txBox="1"/>
            <p:nvPr/>
          </p:nvSpPr>
          <p:spPr>
            <a:xfrm>
              <a:off x="4670780" y="969579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审批中心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18" name="文本框 417"/>
            <p:cNvSpPr txBox="1"/>
            <p:nvPr/>
          </p:nvSpPr>
          <p:spPr>
            <a:xfrm>
              <a:off x="4654658" y="2603948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>
                  <a:solidFill>
                    <a:srgbClr val="767171"/>
                  </a:solidFill>
                </a:rPr>
                <a:t>统计</a:t>
              </a:r>
            </a:p>
          </p:txBody>
        </p:sp>
        <p:sp>
          <p:nvSpPr>
            <p:cNvPr id="419" name="左大括号 418"/>
            <p:cNvSpPr/>
            <p:nvPr/>
          </p:nvSpPr>
          <p:spPr>
            <a:xfrm>
              <a:off x="5318906" y="1978695"/>
              <a:ext cx="273888" cy="1584312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20" name="文本框 419"/>
            <p:cNvSpPr txBox="1"/>
            <p:nvPr/>
          </p:nvSpPr>
          <p:spPr>
            <a:xfrm>
              <a:off x="5675467" y="183275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产品维度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21" name="文本框 420"/>
            <p:cNvSpPr txBox="1"/>
            <p:nvPr/>
          </p:nvSpPr>
          <p:spPr>
            <a:xfrm>
              <a:off x="4654657" y="4779210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报表台账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22" name="左大括号 421"/>
            <p:cNvSpPr/>
            <p:nvPr/>
          </p:nvSpPr>
          <p:spPr>
            <a:xfrm>
              <a:off x="5589112" y="4635175"/>
              <a:ext cx="324560" cy="653125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23" name="文本框 422"/>
            <p:cNvSpPr txBox="1"/>
            <p:nvPr/>
          </p:nvSpPr>
          <p:spPr>
            <a:xfrm>
              <a:off x="5945673" y="4473472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监管报表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24" name="文本框 423"/>
            <p:cNvSpPr txBox="1"/>
            <p:nvPr/>
          </p:nvSpPr>
          <p:spPr>
            <a:xfrm>
              <a:off x="5913672" y="4801524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财务台账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25" name="文本框 424"/>
            <p:cNvSpPr txBox="1"/>
            <p:nvPr/>
          </p:nvSpPr>
          <p:spPr>
            <a:xfrm>
              <a:off x="5913671" y="511979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管理报表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26" name="文本框 425"/>
            <p:cNvSpPr txBox="1"/>
            <p:nvPr/>
          </p:nvSpPr>
          <p:spPr>
            <a:xfrm>
              <a:off x="5643466" y="259857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账户维度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27" name="左大括号 426"/>
            <p:cNvSpPr/>
            <p:nvPr/>
          </p:nvSpPr>
          <p:spPr>
            <a:xfrm>
              <a:off x="6638934" y="1702106"/>
              <a:ext cx="324561" cy="526725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28" name="文本框 427"/>
            <p:cNvSpPr txBox="1"/>
            <p:nvPr/>
          </p:nvSpPr>
          <p:spPr>
            <a:xfrm>
              <a:off x="6980955" y="1555912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产品投资统计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29" name="文本框 428"/>
            <p:cNvSpPr txBox="1"/>
            <p:nvPr/>
          </p:nvSpPr>
          <p:spPr>
            <a:xfrm>
              <a:off x="6980955" y="1832758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产品收益率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30" name="文本框 429"/>
            <p:cNvSpPr txBox="1"/>
            <p:nvPr/>
          </p:nvSpPr>
          <p:spPr>
            <a:xfrm>
              <a:off x="6980954" y="2095547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所投行业占比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31" name="左大括号 430"/>
            <p:cNvSpPr/>
            <p:nvPr/>
          </p:nvSpPr>
          <p:spPr>
            <a:xfrm>
              <a:off x="6638933" y="2504270"/>
              <a:ext cx="324561" cy="526725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32" name="文本框 431"/>
            <p:cNvSpPr txBox="1"/>
            <p:nvPr/>
          </p:nvSpPr>
          <p:spPr>
            <a:xfrm>
              <a:off x="6980954" y="2358076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账户持仓统计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33" name="文本框 432"/>
            <p:cNvSpPr txBox="1"/>
            <p:nvPr/>
          </p:nvSpPr>
          <p:spPr>
            <a:xfrm>
              <a:off x="6980954" y="2634922"/>
              <a:ext cx="151836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所投产品类型占比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34" name="文本框 433"/>
            <p:cNvSpPr txBox="1"/>
            <p:nvPr/>
          </p:nvSpPr>
          <p:spPr>
            <a:xfrm>
              <a:off x="6980953" y="2897711"/>
              <a:ext cx="151836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所投产品到期统计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35" name="文本框 434"/>
            <p:cNvSpPr txBox="1"/>
            <p:nvPr/>
          </p:nvSpPr>
          <p:spPr>
            <a:xfrm>
              <a:off x="5675467" y="340327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重点事件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36" name="左大括号 435"/>
            <p:cNvSpPr/>
            <p:nvPr/>
          </p:nvSpPr>
          <p:spPr>
            <a:xfrm>
              <a:off x="6609656" y="3306434"/>
              <a:ext cx="324561" cy="526725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37" name="文本框 436"/>
            <p:cNvSpPr txBox="1"/>
            <p:nvPr/>
          </p:nvSpPr>
          <p:spPr>
            <a:xfrm>
              <a:off x="6980953" y="3156450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>
                  <a:solidFill>
                    <a:srgbClr val="767171"/>
                  </a:solidFill>
                </a:rPr>
                <a:t>风险</a:t>
              </a:r>
              <a:r>
                <a:rPr kumimoji="1" lang="zh-CN" altLang="en-US" sz="1300" dirty="0" smtClean="0">
                  <a:solidFill>
                    <a:srgbClr val="767171"/>
                  </a:solidFill>
                </a:rPr>
                <a:t>事件统计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38" name="文本框 437"/>
            <p:cNvSpPr txBox="1"/>
            <p:nvPr/>
          </p:nvSpPr>
          <p:spPr>
            <a:xfrm>
              <a:off x="6980953" y="3433296"/>
              <a:ext cx="151836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事件处理时效统计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39" name="文本框 438"/>
            <p:cNvSpPr txBox="1"/>
            <p:nvPr/>
          </p:nvSpPr>
          <p:spPr>
            <a:xfrm>
              <a:off x="6980952" y="3696085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未处理事件统计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40" name="左大括号 439"/>
            <p:cNvSpPr/>
            <p:nvPr/>
          </p:nvSpPr>
          <p:spPr>
            <a:xfrm>
              <a:off x="6864006" y="4339144"/>
              <a:ext cx="359376" cy="1234323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41" name="文本框 440"/>
            <p:cNvSpPr txBox="1"/>
            <p:nvPr/>
          </p:nvSpPr>
          <p:spPr>
            <a:xfrm>
              <a:off x="7255385" y="4169247"/>
              <a:ext cx="684803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资产表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42" name="文本框 441"/>
            <p:cNvSpPr txBox="1"/>
            <p:nvPr/>
          </p:nvSpPr>
          <p:spPr>
            <a:xfrm>
              <a:off x="7255385" y="4398795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收益实现表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43" name="文本框 442"/>
            <p:cNvSpPr txBox="1"/>
            <p:nvPr/>
          </p:nvSpPr>
          <p:spPr>
            <a:xfrm>
              <a:off x="7255384" y="4661584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收益预期表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44" name="文本框 443"/>
            <p:cNvSpPr txBox="1"/>
            <p:nvPr/>
          </p:nvSpPr>
          <p:spPr>
            <a:xfrm>
              <a:off x="7252098" y="4926967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现金流表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45" name="文本框 444"/>
            <p:cNvSpPr txBox="1"/>
            <p:nvPr/>
          </p:nvSpPr>
          <p:spPr>
            <a:xfrm>
              <a:off x="7252098" y="5156515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资金运用表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46" name="文本框 445"/>
            <p:cNvSpPr txBox="1"/>
            <p:nvPr/>
          </p:nvSpPr>
          <p:spPr>
            <a:xfrm>
              <a:off x="7252097" y="5419304"/>
              <a:ext cx="684803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头寸表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47" name="左大括号 446"/>
            <p:cNvSpPr/>
            <p:nvPr/>
          </p:nvSpPr>
          <p:spPr>
            <a:xfrm>
              <a:off x="5654367" y="862072"/>
              <a:ext cx="324561" cy="526725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48" name="文本框 447"/>
            <p:cNvSpPr txBox="1"/>
            <p:nvPr/>
          </p:nvSpPr>
          <p:spPr>
            <a:xfrm>
              <a:off x="6009814" y="71587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审批处理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49" name="文本框 448"/>
            <p:cNvSpPr txBox="1"/>
            <p:nvPr/>
          </p:nvSpPr>
          <p:spPr>
            <a:xfrm>
              <a:off x="6009814" y="96096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流程抄送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50" name="文本框 449"/>
            <p:cNvSpPr txBox="1"/>
            <p:nvPr/>
          </p:nvSpPr>
          <p:spPr>
            <a:xfrm>
              <a:off x="6012064" y="122505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流程查询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307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4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6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9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63" grpId="0" animBg="1"/>
      <p:bldP spid="115" grpId="0" animBg="1"/>
      <p:bldP spid="115" grpId="1" animBg="1"/>
      <p:bldP spid="217" grpId="0" animBg="1"/>
      <p:bldP spid="217" grpId="1" animBg="1"/>
      <p:bldP spid="90" grpId="0" animBg="1"/>
      <p:bldP spid="90" grpId="1" animBg="1"/>
      <p:bldP spid="226" grpId="0" animBg="1"/>
      <p:bldP spid="226" grpId="1" animBg="1"/>
      <p:bldP spid="274" grpId="0" animBg="1"/>
      <p:bldP spid="274" grpId="1" animBg="1"/>
      <p:bldP spid="369" grpId="0" animBg="1"/>
      <p:bldP spid="369" grpId="1" animBg="1"/>
      <p:bldP spid="4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6" name="右箭头 235"/>
          <p:cNvSpPr/>
          <p:nvPr/>
        </p:nvSpPr>
        <p:spPr>
          <a:xfrm>
            <a:off x="3081215" y="672176"/>
            <a:ext cx="259193" cy="387127"/>
          </a:xfrm>
          <a:prstGeom prst="rightArrow">
            <a:avLst/>
          </a:prstGeom>
          <a:solidFill>
            <a:srgbClr val="0A65A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37" name="右箭头 236"/>
          <p:cNvSpPr/>
          <p:nvPr/>
        </p:nvSpPr>
        <p:spPr>
          <a:xfrm rot="8344641">
            <a:off x="7545083" y="5305852"/>
            <a:ext cx="259200" cy="341229"/>
          </a:xfrm>
          <a:prstGeom prst="rightArrow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38" name="右箭头 237"/>
          <p:cNvSpPr/>
          <p:nvPr/>
        </p:nvSpPr>
        <p:spPr>
          <a:xfrm rot="6319576">
            <a:off x="8204037" y="3961557"/>
            <a:ext cx="259200" cy="341229"/>
          </a:xfrm>
          <a:prstGeom prst="rightArrow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39" name="右箭头 238"/>
          <p:cNvSpPr/>
          <p:nvPr/>
        </p:nvSpPr>
        <p:spPr>
          <a:xfrm rot="10800000">
            <a:off x="6138143" y="5805527"/>
            <a:ext cx="259200" cy="388800"/>
          </a:xfrm>
          <a:prstGeom prst="rightArrow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40" name="右箭头 239"/>
          <p:cNvSpPr/>
          <p:nvPr/>
        </p:nvSpPr>
        <p:spPr>
          <a:xfrm rot="13395558">
            <a:off x="1485587" y="5330077"/>
            <a:ext cx="373405" cy="402142"/>
          </a:xfrm>
          <a:prstGeom prst="rightArrow">
            <a:avLst/>
          </a:prstGeom>
          <a:solidFill>
            <a:srgbClr val="77933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41" name="右箭头 240"/>
          <p:cNvSpPr/>
          <p:nvPr/>
        </p:nvSpPr>
        <p:spPr>
          <a:xfrm rot="4450987">
            <a:off x="8275369" y="2450498"/>
            <a:ext cx="259200" cy="341229"/>
          </a:xfrm>
          <a:prstGeom prst="rightArrow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42" name="右箭头 241"/>
          <p:cNvSpPr/>
          <p:nvPr/>
        </p:nvSpPr>
        <p:spPr>
          <a:xfrm rot="2177922">
            <a:off x="7528259" y="1064738"/>
            <a:ext cx="259200" cy="412362"/>
          </a:xfrm>
          <a:prstGeom prst="rightArrow">
            <a:avLst/>
          </a:prstGeom>
          <a:solidFill>
            <a:srgbClr val="0A65A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43" name="右箭头 242"/>
          <p:cNvSpPr/>
          <p:nvPr/>
        </p:nvSpPr>
        <p:spPr>
          <a:xfrm rot="15526306">
            <a:off x="674545" y="3960508"/>
            <a:ext cx="259200" cy="341229"/>
          </a:xfrm>
          <a:prstGeom prst="rightArrow">
            <a:avLst/>
          </a:prstGeom>
          <a:solidFill>
            <a:srgbClr val="77933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44" name="右箭头 243"/>
          <p:cNvSpPr/>
          <p:nvPr/>
        </p:nvSpPr>
        <p:spPr>
          <a:xfrm rot="17760108">
            <a:off x="764130" y="2459397"/>
            <a:ext cx="259200" cy="341229"/>
          </a:xfrm>
          <a:prstGeom prst="rightArrow">
            <a:avLst/>
          </a:prstGeom>
          <a:solidFill>
            <a:srgbClr val="77933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45" name="右箭头 244"/>
          <p:cNvSpPr/>
          <p:nvPr/>
        </p:nvSpPr>
        <p:spPr>
          <a:xfrm>
            <a:off x="4598355" y="672176"/>
            <a:ext cx="259193" cy="387127"/>
          </a:xfrm>
          <a:prstGeom prst="rightArrow">
            <a:avLst/>
          </a:prstGeom>
          <a:solidFill>
            <a:srgbClr val="0A65A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46" name="右箭头 245"/>
          <p:cNvSpPr/>
          <p:nvPr/>
        </p:nvSpPr>
        <p:spPr>
          <a:xfrm>
            <a:off x="6129049" y="652375"/>
            <a:ext cx="259193" cy="387127"/>
          </a:xfrm>
          <a:prstGeom prst="rightArrow">
            <a:avLst/>
          </a:prstGeom>
          <a:solidFill>
            <a:srgbClr val="0A65A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47" name="右箭头 246"/>
          <p:cNvSpPr/>
          <p:nvPr/>
        </p:nvSpPr>
        <p:spPr>
          <a:xfrm rot="10800000">
            <a:off x="4617156" y="5805528"/>
            <a:ext cx="259200" cy="388800"/>
          </a:xfrm>
          <a:prstGeom prst="rightArrow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48" name="右箭头 247"/>
          <p:cNvSpPr/>
          <p:nvPr/>
        </p:nvSpPr>
        <p:spPr>
          <a:xfrm rot="10800000">
            <a:off x="3068407" y="5805528"/>
            <a:ext cx="259200" cy="388800"/>
          </a:xfrm>
          <a:prstGeom prst="rightArrow">
            <a:avLst/>
          </a:prstGeom>
          <a:solidFill>
            <a:srgbClr val="77933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grpSp>
        <p:nvGrpSpPr>
          <p:cNvPr id="249" name="组合 248"/>
          <p:cNvGrpSpPr/>
          <p:nvPr/>
        </p:nvGrpSpPr>
        <p:grpSpPr>
          <a:xfrm>
            <a:off x="6483672" y="141920"/>
            <a:ext cx="2030875" cy="1238487"/>
            <a:chOff x="6483672" y="112892"/>
            <a:chExt cx="2030875" cy="1238487"/>
          </a:xfrm>
        </p:grpSpPr>
        <p:sp>
          <p:nvSpPr>
            <p:cNvPr id="250" name="椭圆 249"/>
            <p:cNvSpPr/>
            <p:nvPr/>
          </p:nvSpPr>
          <p:spPr>
            <a:xfrm>
              <a:off x="6483672" y="343267"/>
              <a:ext cx="1080120" cy="1008112"/>
            </a:xfrm>
            <a:prstGeom prst="ellipse">
              <a:avLst/>
            </a:prstGeom>
            <a:solidFill>
              <a:srgbClr val="0A65A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尽职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调查</a:t>
              </a:r>
            </a:p>
          </p:txBody>
        </p:sp>
        <p:sp>
          <p:nvSpPr>
            <p:cNvPr id="251" name="文本框 250"/>
            <p:cNvSpPr txBox="1"/>
            <p:nvPr/>
          </p:nvSpPr>
          <p:spPr>
            <a:xfrm>
              <a:off x="7521968" y="112892"/>
              <a:ext cx="992579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尽调申请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A65A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尽调安排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A65A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生成尽调报告</a:t>
              </a:r>
            </a:p>
          </p:txBody>
        </p:sp>
      </p:grpSp>
      <p:grpSp>
        <p:nvGrpSpPr>
          <p:cNvPr id="252" name="组合 251"/>
          <p:cNvGrpSpPr/>
          <p:nvPr/>
        </p:nvGrpSpPr>
        <p:grpSpPr>
          <a:xfrm>
            <a:off x="4961954" y="361684"/>
            <a:ext cx="1149959" cy="1728236"/>
            <a:chOff x="4961954" y="332656"/>
            <a:chExt cx="1149959" cy="1728236"/>
          </a:xfrm>
        </p:grpSpPr>
        <p:sp>
          <p:nvSpPr>
            <p:cNvPr id="253" name="椭圆 252"/>
            <p:cNvSpPr/>
            <p:nvPr/>
          </p:nvSpPr>
          <p:spPr>
            <a:xfrm>
              <a:off x="4961954" y="332656"/>
              <a:ext cx="1080120" cy="1008112"/>
            </a:xfrm>
            <a:prstGeom prst="ellipse">
              <a:avLst/>
            </a:prstGeom>
            <a:solidFill>
              <a:srgbClr val="0A65A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立项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决策</a:t>
              </a:r>
            </a:p>
          </p:txBody>
        </p:sp>
        <p:sp>
          <p:nvSpPr>
            <p:cNvPr id="254" name="文本框 253"/>
            <p:cNvSpPr txBox="1"/>
            <p:nvPr/>
          </p:nvSpPr>
          <p:spPr>
            <a:xfrm>
              <a:off x="5119334" y="1483811"/>
              <a:ext cx="992579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立项申请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A65A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召开立项会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A65A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生成立项报告</a:t>
              </a:r>
            </a:p>
          </p:txBody>
        </p:sp>
      </p:grpSp>
      <p:grpSp>
        <p:nvGrpSpPr>
          <p:cNvPr id="255" name="组合 254"/>
          <p:cNvGrpSpPr/>
          <p:nvPr/>
        </p:nvGrpSpPr>
        <p:grpSpPr>
          <a:xfrm>
            <a:off x="1918518" y="361684"/>
            <a:ext cx="1080120" cy="1728235"/>
            <a:chOff x="1918518" y="332656"/>
            <a:chExt cx="1080120" cy="1728235"/>
          </a:xfrm>
        </p:grpSpPr>
        <p:sp>
          <p:nvSpPr>
            <p:cNvPr id="256" name="椭圆 255"/>
            <p:cNvSpPr/>
            <p:nvPr/>
          </p:nvSpPr>
          <p:spPr>
            <a:xfrm>
              <a:off x="1918518" y="332656"/>
              <a:ext cx="1080120" cy="1008112"/>
            </a:xfrm>
            <a:prstGeom prst="ellipse">
              <a:avLst/>
            </a:prstGeom>
            <a:solidFill>
              <a:srgbClr val="0A65A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中心</a:t>
              </a:r>
            </a:p>
          </p:txBody>
        </p:sp>
        <p:sp>
          <p:nvSpPr>
            <p:cNvPr id="257" name="文本框 256"/>
            <p:cNvSpPr txBox="1"/>
            <p:nvPr/>
          </p:nvSpPr>
          <p:spPr>
            <a:xfrm>
              <a:off x="2075828" y="1483810"/>
              <a:ext cx="723275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数据验证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A65A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数据清洗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A65A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数据整合</a:t>
              </a:r>
            </a:p>
          </p:txBody>
        </p:sp>
      </p:grpSp>
      <p:grpSp>
        <p:nvGrpSpPr>
          <p:cNvPr id="258" name="组合 257"/>
          <p:cNvGrpSpPr/>
          <p:nvPr/>
        </p:nvGrpSpPr>
        <p:grpSpPr>
          <a:xfrm>
            <a:off x="3440236" y="365263"/>
            <a:ext cx="1080120" cy="1724655"/>
            <a:chOff x="3440236" y="336235"/>
            <a:chExt cx="1080120" cy="1724655"/>
          </a:xfrm>
        </p:grpSpPr>
        <p:sp>
          <p:nvSpPr>
            <p:cNvPr id="259" name="椭圆 258"/>
            <p:cNvSpPr/>
            <p:nvPr/>
          </p:nvSpPr>
          <p:spPr>
            <a:xfrm>
              <a:off x="3440236" y="336235"/>
              <a:ext cx="1080120" cy="1008112"/>
            </a:xfrm>
            <a:prstGeom prst="ellipse">
              <a:avLst/>
            </a:prstGeom>
            <a:solidFill>
              <a:srgbClr val="0A65A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对比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筛选</a:t>
              </a:r>
            </a:p>
          </p:txBody>
        </p:sp>
        <p:sp>
          <p:nvSpPr>
            <p:cNvPr id="260" name="文本框 259"/>
            <p:cNvSpPr txBox="1"/>
            <p:nvPr/>
          </p:nvSpPr>
          <p:spPr>
            <a:xfrm>
              <a:off x="3595051" y="1483809"/>
              <a:ext cx="857927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分类对比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A65A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自定义查询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A65A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A65A9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多维度筛选</a:t>
              </a:r>
            </a:p>
          </p:txBody>
        </p:sp>
      </p:grpSp>
      <p:grpSp>
        <p:nvGrpSpPr>
          <p:cNvPr id="261" name="组合 260"/>
          <p:cNvGrpSpPr/>
          <p:nvPr/>
        </p:nvGrpSpPr>
        <p:grpSpPr>
          <a:xfrm>
            <a:off x="6529389" y="1369796"/>
            <a:ext cx="2134366" cy="1008112"/>
            <a:chOff x="6529389" y="1340768"/>
            <a:chExt cx="2134366" cy="1008112"/>
          </a:xfrm>
        </p:grpSpPr>
        <p:sp>
          <p:nvSpPr>
            <p:cNvPr id="262" name="椭圆 261"/>
            <p:cNvSpPr/>
            <p:nvPr/>
          </p:nvSpPr>
          <p:spPr>
            <a:xfrm>
              <a:off x="7583635" y="1340768"/>
              <a:ext cx="1080120" cy="1008112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评审</a:t>
              </a:r>
            </a:p>
          </p:txBody>
        </p:sp>
        <p:sp>
          <p:nvSpPr>
            <p:cNvPr id="263" name="文本框 262"/>
            <p:cNvSpPr txBox="1"/>
            <p:nvPr/>
          </p:nvSpPr>
          <p:spPr>
            <a:xfrm>
              <a:off x="6529389" y="1769675"/>
              <a:ext cx="992579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发起评审任务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评审工作安排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召开评审会议</a:t>
              </a:r>
            </a:p>
          </p:txBody>
        </p:sp>
      </p:grpSp>
      <p:grpSp>
        <p:nvGrpSpPr>
          <p:cNvPr id="264" name="组合 263"/>
          <p:cNvGrpSpPr/>
          <p:nvPr/>
        </p:nvGrpSpPr>
        <p:grpSpPr>
          <a:xfrm>
            <a:off x="7069712" y="2848488"/>
            <a:ext cx="1933232" cy="1008112"/>
            <a:chOff x="7069712" y="2819460"/>
            <a:chExt cx="1933232" cy="1008112"/>
          </a:xfrm>
        </p:grpSpPr>
        <p:sp>
          <p:nvSpPr>
            <p:cNvPr id="265" name="椭圆 264"/>
            <p:cNvSpPr/>
            <p:nvPr/>
          </p:nvSpPr>
          <p:spPr>
            <a:xfrm>
              <a:off x="7922824" y="2819460"/>
              <a:ext cx="1080120" cy="1008112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估值</a:t>
              </a:r>
            </a:p>
          </p:txBody>
        </p:sp>
        <p:sp>
          <p:nvSpPr>
            <p:cNvPr id="266" name="文本框 265"/>
            <p:cNvSpPr txBox="1"/>
            <p:nvPr/>
          </p:nvSpPr>
          <p:spPr>
            <a:xfrm>
              <a:off x="7069712" y="3066736"/>
              <a:ext cx="723275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估值模型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估值核算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可行分析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7" name="组合 266"/>
          <p:cNvGrpSpPr/>
          <p:nvPr/>
        </p:nvGrpSpPr>
        <p:grpSpPr>
          <a:xfrm>
            <a:off x="6549919" y="4198629"/>
            <a:ext cx="2113836" cy="1142350"/>
            <a:chOff x="6549919" y="4169601"/>
            <a:chExt cx="2113836" cy="1142350"/>
          </a:xfrm>
        </p:grpSpPr>
        <p:sp>
          <p:nvSpPr>
            <p:cNvPr id="268" name="椭圆 267"/>
            <p:cNvSpPr/>
            <p:nvPr/>
          </p:nvSpPr>
          <p:spPr>
            <a:xfrm>
              <a:off x="7583635" y="4303839"/>
              <a:ext cx="1080120" cy="1008112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投委会</a:t>
              </a:r>
            </a:p>
          </p:txBody>
        </p:sp>
        <p:sp>
          <p:nvSpPr>
            <p:cNvPr id="269" name="文本框 268"/>
            <p:cNvSpPr txBox="1"/>
            <p:nvPr/>
          </p:nvSpPr>
          <p:spPr>
            <a:xfrm>
              <a:off x="6549919" y="4169601"/>
              <a:ext cx="99257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会议申请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召开会议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生成会议决议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会议材料存档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0" name="组合 269"/>
          <p:cNvGrpSpPr/>
          <p:nvPr/>
        </p:nvGrpSpPr>
        <p:grpSpPr>
          <a:xfrm>
            <a:off x="6485544" y="5463077"/>
            <a:ext cx="1946931" cy="1081114"/>
            <a:chOff x="6485544" y="5434049"/>
            <a:chExt cx="1946931" cy="1081114"/>
          </a:xfrm>
        </p:grpSpPr>
        <p:sp>
          <p:nvSpPr>
            <p:cNvPr id="271" name="椭圆 270"/>
            <p:cNvSpPr/>
            <p:nvPr/>
          </p:nvSpPr>
          <p:spPr>
            <a:xfrm>
              <a:off x="6485544" y="5434049"/>
              <a:ext cx="1080120" cy="1008112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额度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占比</a:t>
              </a:r>
            </a:p>
          </p:txBody>
        </p:sp>
        <p:sp>
          <p:nvSpPr>
            <p:cNvPr id="272" name="文本框 271"/>
            <p:cNvSpPr txBox="1"/>
            <p:nvPr/>
          </p:nvSpPr>
          <p:spPr>
            <a:xfrm>
              <a:off x="7709200" y="5776499"/>
              <a:ext cx="72327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额度分配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投资申请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投资审批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划款通知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3" name="组合 272"/>
          <p:cNvGrpSpPr/>
          <p:nvPr/>
        </p:nvGrpSpPr>
        <p:grpSpPr>
          <a:xfrm>
            <a:off x="4958895" y="4571197"/>
            <a:ext cx="1147336" cy="1899992"/>
            <a:chOff x="4958895" y="4542169"/>
            <a:chExt cx="1147336" cy="1899992"/>
          </a:xfrm>
        </p:grpSpPr>
        <p:sp>
          <p:nvSpPr>
            <p:cNvPr id="274" name="椭圆 273"/>
            <p:cNvSpPr/>
            <p:nvPr/>
          </p:nvSpPr>
          <p:spPr>
            <a:xfrm>
              <a:off x="4958895" y="5434049"/>
              <a:ext cx="1080120" cy="1008112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交易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下单</a:t>
              </a:r>
            </a:p>
          </p:txBody>
        </p:sp>
        <p:sp>
          <p:nvSpPr>
            <p:cNvPr id="275" name="文本框 274"/>
            <p:cNvSpPr txBox="1"/>
            <p:nvPr/>
          </p:nvSpPr>
          <p:spPr>
            <a:xfrm>
              <a:off x="5113652" y="4542169"/>
              <a:ext cx="99257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交易通知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生成交易单据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单据复核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交收确认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6" name="组合 275"/>
          <p:cNvGrpSpPr/>
          <p:nvPr/>
        </p:nvGrpSpPr>
        <p:grpSpPr>
          <a:xfrm>
            <a:off x="1083249" y="5463077"/>
            <a:ext cx="1915388" cy="1287880"/>
            <a:chOff x="1083249" y="5434049"/>
            <a:chExt cx="1915388" cy="1287880"/>
          </a:xfrm>
        </p:grpSpPr>
        <p:sp>
          <p:nvSpPr>
            <p:cNvPr id="277" name="椭圆 276"/>
            <p:cNvSpPr/>
            <p:nvPr/>
          </p:nvSpPr>
          <p:spPr>
            <a:xfrm>
              <a:off x="1918517" y="5434049"/>
              <a:ext cx="1080120" cy="1008112"/>
            </a:xfrm>
            <a:prstGeom prst="ellipse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跟踪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评价</a:t>
              </a:r>
            </a:p>
          </p:txBody>
        </p:sp>
        <p:sp>
          <p:nvSpPr>
            <p:cNvPr id="278" name="文本框 277"/>
            <p:cNvSpPr txBox="1"/>
            <p:nvPr/>
          </p:nvSpPr>
          <p:spPr>
            <a:xfrm>
              <a:off x="1083249" y="6144848"/>
              <a:ext cx="992579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项目跟踪评级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主体跟踪评级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担保跟踪评级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9" name="组合 278"/>
          <p:cNvGrpSpPr/>
          <p:nvPr/>
        </p:nvGrpSpPr>
        <p:grpSpPr>
          <a:xfrm>
            <a:off x="155703" y="2848579"/>
            <a:ext cx="1808948" cy="1008112"/>
            <a:chOff x="155703" y="2819551"/>
            <a:chExt cx="1808948" cy="1008112"/>
          </a:xfrm>
        </p:grpSpPr>
        <p:sp>
          <p:nvSpPr>
            <p:cNvPr id="280" name="椭圆 279"/>
            <p:cNvSpPr/>
            <p:nvPr/>
          </p:nvSpPr>
          <p:spPr>
            <a:xfrm>
              <a:off x="155703" y="2819551"/>
              <a:ext cx="1080120" cy="1008112"/>
            </a:xfrm>
            <a:prstGeom prst="ellipse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收益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</a:t>
              </a:r>
            </a:p>
          </p:txBody>
        </p:sp>
        <p:sp>
          <p:nvSpPr>
            <p:cNvPr id="281" name="文本框 280"/>
            <p:cNvSpPr txBox="1"/>
            <p:nvPr/>
          </p:nvSpPr>
          <p:spPr>
            <a:xfrm>
              <a:off x="1241376" y="3037958"/>
              <a:ext cx="723275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收益通知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收益核算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收益核对</a:t>
              </a:r>
            </a:p>
          </p:txBody>
        </p:sp>
      </p:grpSp>
      <p:grpSp>
        <p:nvGrpSpPr>
          <p:cNvPr id="282" name="组合 281"/>
          <p:cNvGrpSpPr/>
          <p:nvPr/>
        </p:nvGrpSpPr>
        <p:grpSpPr>
          <a:xfrm>
            <a:off x="3440236" y="4722738"/>
            <a:ext cx="1080120" cy="1748451"/>
            <a:chOff x="3440236" y="4693710"/>
            <a:chExt cx="1080120" cy="1748451"/>
          </a:xfrm>
        </p:grpSpPr>
        <p:sp>
          <p:nvSpPr>
            <p:cNvPr id="283" name="椭圆 282"/>
            <p:cNvSpPr/>
            <p:nvPr/>
          </p:nvSpPr>
          <p:spPr>
            <a:xfrm>
              <a:off x="3440236" y="5434049"/>
              <a:ext cx="1080120" cy="1008112"/>
            </a:xfrm>
            <a:prstGeom prst="ellipse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日常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跟踪</a:t>
              </a:r>
            </a:p>
          </p:txBody>
        </p:sp>
        <p:sp>
          <p:nvSpPr>
            <p:cNvPr id="284" name="文本框 283"/>
            <p:cNvSpPr txBox="1"/>
            <p:nvPr/>
          </p:nvSpPr>
          <p:spPr>
            <a:xfrm>
              <a:off x="3477979" y="4693710"/>
              <a:ext cx="992579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项目日常跟踪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主体日常跟踪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跟踪事项处理</a:t>
              </a:r>
            </a:p>
          </p:txBody>
        </p:sp>
      </p:grpSp>
      <p:grpSp>
        <p:nvGrpSpPr>
          <p:cNvPr id="285" name="组合 284"/>
          <p:cNvGrpSpPr/>
          <p:nvPr/>
        </p:nvGrpSpPr>
        <p:grpSpPr>
          <a:xfrm>
            <a:off x="648056" y="4251171"/>
            <a:ext cx="2194606" cy="1089808"/>
            <a:chOff x="648056" y="4222143"/>
            <a:chExt cx="2194606" cy="1089808"/>
          </a:xfrm>
        </p:grpSpPr>
        <p:sp>
          <p:nvSpPr>
            <p:cNvPr id="286" name="椭圆 285"/>
            <p:cNvSpPr/>
            <p:nvPr/>
          </p:nvSpPr>
          <p:spPr>
            <a:xfrm>
              <a:off x="648056" y="4303839"/>
              <a:ext cx="1080120" cy="1008112"/>
            </a:xfrm>
            <a:prstGeom prst="ellipse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风险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分级</a:t>
              </a:r>
            </a:p>
          </p:txBody>
        </p:sp>
        <p:sp>
          <p:nvSpPr>
            <p:cNvPr id="287" name="文本框 286"/>
            <p:cNvSpPr txBox="1"/>
            <p:nvPr/>
          </p:nvSpPr>
          <p:spPr>
            <a:xfrm>
              <a:off x="1850083" y="4222143"/>
              <a:ext cx="992579" cy="900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建议分级标准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评分评价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自动评分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分级结果审核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上报保监会</a:t>
              </a:r>
            </a:p>
          </p:txBody>
        </p:sp>
      </p:grpSp>
      <p:grpSp>
        <p:nvGrpSpPr>
          <p:cNvPr id="288" name="组合 287"/>
          <p:cNvGrpSpPr/>
          <p:nvPr/>
        </p:nvGrpSpPr>
        <p:grpSpPr>
          <a:xfrm>
            <a:off x="449981" y="442541"/>
            <a:ext cx="1278195" cy="1935646"/>
            <a:chOff x="449981" y="413513"/>
            <a:chExt cx="1278195" cy="1935646"/>
          </a:xfrm>
        </p:grpSpPr>
        <p:sp>
          <p:nvSpPr>
            <p:cNvPr id="289" name="椭圆 288"/>
            <p:cNvSpPr/>
            <p:nvPr/>
          </p:nvSpPr>
          <p:spPr>
            <a:xfrm>
              <a:off x="648056" y="1341047"/>
              <a:ext cx="1080120" cy="1008112"/>
            </a:xfrm>
            <a:prstGeom prst="ellipse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风险</a:t>
              </a: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监控</a:t>
              </a:r>
            </a:p>
          </p:txBody>
        </p:sp>
        <p:sp>
          <p:nvSpPr>
            <p:cNvPr id="290" name="文本框 289"/>
            <p:cNvSpPr txBox="1"/>
            <p:nvPr/>
          </p:nvSpPr>
          <p:spPr>
            <a:xfrm>
              <a:off x="449981" y="413513"/>
              <a:ext cx="99257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建立风险指标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建立业务规则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业务节点监测</a:t>
              </a:r>
              <a:endParaRPr kumimoji="0" lang="en-US" altLang="zh-CN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933C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风险预警通知</a:t>
              </a:r>
            </a:p>
          </p:txBody>
        </p:sp>
      </p:grpSp>
      <p:sp>
        <p:nvSpPr>
          <p:cNvPr id="291" name="椭圆 290"/>
          <p:cNvSpPr/>
          <p:nvPr/>
        </p:nvSpPr>
        <p:spPr>
          <a:xfrm>
            <a:off x="1398527" y="-6755"/>
            <a:ext cx="6806963" cy="172823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92" name="椭圆 291"/>
          <p:cNvSpPr/>
          <p:nvPr/>
        </p:nvSpPr>
        <p:spPr>
          <a:xfrm rot="17954899">
            <a:off x="3915342" y="2269678"/>
            <a:ext cx="6216781" cy="3382658"/>
          </a:xfrm>
          <a:prstGeom prst="ellipse">
            <a:avLst/>
          </a:prstGeom>
          <a:noFill/>
          <a:ln w="25400" cap="flat" cmpd="sng" algn="ctr">
            <a:solidFill>
              <a:srgbClr val="E46C0A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93" name="椭圆 292"/>
          <p:cNvSpPr/>
          <p:nvPr/>
        </p:nvSpPr>
        <p:spPr>
          <a:xfrm rot="2852783">
            <a:off x="-659342" y="2319553"/>
            <a:ext cx="6216781" cy="3382658"/>
          </a:xfrm>
          <a:prstGeom prst="ellipse">
            <a:avLst/>
          </a:prstGeom>
          <a:noFill/>
          <a:ln w="25400" cap="flat" cmpd="sng" algn="ctr">
            <a:solidFill>
              <a:srgbClr val="77933C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94" name="文本框 293"/>
          <p:cNvSpPr txBox="1"/>
          <p:nvPr/>
        </p:nvSpPr>
        <p:spPr>
          <a:xfrm>
            <a:off x="3877272" y="268351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全生命周期管理</a:t>
            </a:r>
            <a:endParaRPr lang="zh-CN" altLang="en-US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5" name="文本框 294"/>
          <p:cNvSpPr txBox="1"/>
          <p:nvPr/>
        </p:nvSpPr>
        <p:spPr>
          <a:xfrm>
            <a:off x="4417990" y="8642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0A65A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投前</a:t>
            </a:r>
            <a:endParaRPr lang="zh-CN" altLang="en-US" b="1" dirty="0">
              <a:solidFill>
                <a:srgbClr val="0A65A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6" name="文本框 295"/>
          <p:cNvSpPr txBox="1"/>
          <p:nvPr/>
        </p:nvSpPr>
        <p:spPr>
          <a:xfrm>
            <a:off x="6201463" y="354230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投中</a:t>
            </a:r>
            <a:endParaRPr lang="zh-CN" altLang="en-US" b="1" dirty="0">
              <a:solidFill>
                <a:srgbClr val="E46C0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" name="文本框 296"/>
          <p:cNvSpPr txBox="1"/>
          <p:nvPr/>
        </p:nvSpPr>
        <p:spPr>
          <a:xfrm>
            <a:off x="2611917" y="354230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77933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投后</a:t>
            </a:r>
            <a:endParaRPr lang="zh-CN" altLang="en-US" b="1" dirty="0">
              <a:solidFill>
                <a:srgbClr val="77933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363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91" grpId="0" animBg="1"/>
      <p:bldP spid="292" grpId="0" animBg="1"/>
      <p:bldP spid="293" grpId="0" animBg="1"/>
      <p:bldP spid="294" grpId="0"/>
      <p:bldP spid="295" grpId="0"/>
      <p:bldP spid="296" grpId="0"/>
      <p:bldP spid="2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461800" y="-187594"/>
            <a:ext cx="10029718" cy="74316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59547" y="3116946"/>
            <a:ext cx="38779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200" dirty="0" smtClean="0">
                <a:solidFill>
                  <a:srgbClr val="E19D14"/>
                </a:solidFill>
              </a:rPr>
              <a:t>资管云平台</a:t>
            </a:r>
            <a:r>
              <a:rPr kumimoji="1" lang="en-US" altLang="en-US" sz="3200" dirty="0" smtClean="0">
                <a:solidFill>
                  <a:srgbClr val="E19D14"/>
                </a:solidFill>
              </a:rPr>
              <a:t>—发行端</a:t>
            </a:r>
            <a:endParaRPr kumimoji="1" lang="zh-CN" altLang="en-US" sz="3200" dirty="0">
              <a:solidFill>
                <a:srgbClr val="E19D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2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矩形 8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346380" y="3132667"/>
            <a:ext cx="1403398" cy="536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资管云平台</a:t>
            </a:r>
            <a:endParaRPr kumimoji="1" lang="en-US" altLang="zh-CN" sz="1600" dirty="0" smtClean="0"/>
          </a:p>
          <a:p>
            <a:pPr algn="ctr"/>
            <a:r>
              <a:rPr kumimoji="1" lang="zh-CN" altLang="en-US" sz="1600" dirty="0" smtClean="0"/>
              <a:t>发行端</a:t>
            </a:r>
            <a:endParaRPr kumimoji="1" lang="zh-CN" altLang="en-US" sz="1600" dirty="0"/>
          </a:p>
        </p:txBody>
      </p:sp>
      <p:sp>
        <p:nvSpPr>
          <p:cNvPr id="108" name="矩形 107"/>
          <p:cNvSpPr/>
          <p:nvPr/>
        </p:nvSpPr>
        <p:spPr>
          <a:xfrm>
            <a:off x="2757311" y="296335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通用功能</a:t>
            </a:r>
            <a:endParaRPr kumimoji="1" lang="zh-CN" altLang="en-US" sz="1600" dirty="0"/>
          </a:p>
        </p:txBody>
      </p:sp>
      <p:sp>
        <p:nvSpPr>
          <p:cNvPr id="109" name="矩形 108"/>
          <p:cNvSpPr/>
          <p:nvPr/>
        </p:nvSpPr>
        <p:spPr>
          <a:xfrm>
            <a:off x="2757311" y="1111695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项目管理</a:t>
            </a:r>
            <a:endParaRPr kumimoji="1" lang="zh-CN" altLang="en-US" sz="1600" dirty="0"/>
          </a:p>
        </p:txBody>
      </p:sp>
      <p:sp>
        <p:nvSpPr>
          <p:cNvPr id="110" name="矩形 109"/>
          <p:cNvSpPr/>
          <p:nvPr/>
        </p:nvSpPr>
        <p:spPr>
          <a:xfrm>
            <a:off x="2757311" y="1927055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产品管理</a:t>
            </a:r>
            <a:endParaRPr kumimoji="1" lang="zh-CN" altLang="en-US" sz="1600" dirty="0"/>
          </a:p>
        </p:txBody>
      </p:sp>
      <p:sp>
        <p:nvSpPr>
          <p:cNvPr id="111" name="矩形 110"/>
          <p:cNvSpPr/>
          <p:nvPr/>
        </p:nvSpPr>
        <p:spPr>
          <a:xfrm>
            <a:off x="2757311" y="2742415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募集发行</a:t>
            </a:r>
            <a:endParaRPr kumimoji="1" lang="zh-CN" altLang="en-US" sz="1600" dirty="0"/>
          </a:p>
        </p:txBody>
      </p:sp>
      <p:sp>
        <p:nvSpPr>
          <p:cNvPr id="112" name="矩形 111"/>
          <p:cNvSpPr/>
          <p:nvPr/>
        </p:nvSpPr>
        <p:spPr>
          <a:xfrm>
            <a:off x="2757311" y="3557775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/>
              <a:t>缴款提款</a:t>
            </a:r>
          </a:p>
        </p:txBody>
      </p:sp>
      <p:sp>
        <p:nvSpPr>
          <p:cNvPr id="113" name="矩形 112"/>
          <p:cNvSpPr/>
          <p:nvPr/>
        </p:nvSpPr>
        <p:spPr>
          <a:xfrm>
            <a:off x="2757311" y="4373135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份额管理</a:t>
            </a:r>
            <a:endParaRPr kumimoji="1" lang="zh-CN" altLang="en-US" sz="1600" dirty="0"/>
          </a:p>
        </p:txBody>
      </p:sp>
      <p:sp>
        <p:nvSpPr>
          <p:cNvPr id="114" name="矩形 113"/>
          <p:cNvSpPr/>
          <p:nvPr/>
        </p:nvSpPr>
        <p:spPr>
          <a:xfrm>
            <a:off x="2757311" y="5188495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投后运营</a:t>
            </a:r>
            <a:endParaRPr kumimoji="1" lang="zh-CN" altLang="en-US" sz="1600" dirty="0"/>
          </a:p>
        </p:txBody>
      </p:sp>
      <p:sp>
        <p:nvSpPr>
          <p:cNvPr id="63" name="左大括号 62"/>
          <p:cNvSpPr/>
          <p:nvPr/>
        </p:nvSpPr>
        <p:spPr>
          <a:xfrm>
            <a:off x="2003778" y="451556"/>
            <a:ext cx="310445" cy="59690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15" name="矩形 114"/>
          <p:cNvSpPr/>
          <p:nvPr/>
        </p:nvSpPr>
        <p:spPr>
          <a:xfrm>
            <a:off x="2759580" y="289632"/>
            <a:ext cx="1145823" cy="3386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通用功能</a:t>
            </a:r>
            <a:endParaRPr kumimoji="1" lang="zh-CN" altLang="en-US" sz="1600" dirty="0"/>
          </a:p>
        </p:txBody>
      </p:sp>
      <p:sp>
        <p:nvSpPr>
          <p:cNvPr id="217" name="矩形 216"/>
          <p:cNvSpPr/>
          <p:nvPr/>
        </p:nvSpPr>
        <p:spPr>
          <a:xfrm>
            <a:off x="2759581" y="1106498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项目管理</a:t>
            </a:r>
            <a:endParaRPr kumimoji="1" lang="zh-CN" altLang="en-US" sz="1600" dirty="0"/>
          </a:p>
        </p:txBody>
      </p:sp>
      <p:sp>
        <p:nvSpPr>
          <p:cNvPr id="90" name="矩形 89"/>
          <p:cNvSpPr/>
          <p:nvPr/>
        </p:nvSpPr>
        <p:spPr>
          <a:xfrm>
            <a:off x="2762887" y="1923354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产品管理</a:t>
            </a:r>
            <a:endParaRPr kumimoji="1" lang="zh-CN" altLang="en-US" sz="1600" dirty="0"/>
          </a:p>
        </p:txBody>
      </p:sp>
      <p:sp>
        <p:nvSpPr>
          <p:cNvPr id="226" name="矩形 225"/>
          <p:cNvSpPr/>
          <p:nvPr/>
        </p:nvSpPr>
        <p:spPr>
          <a:xfrm>
            <a:off x="2759360" y="2740215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募集发行</a:t>
            </a:r>
            <a:endParaRPr kumimoji="1" lang="zh-CN" altLang="en-US" sz="1600" dirty="0"/>
          </a:p>
        </p:txBody>
      </p:sp>
      <p:sp>
        <p:nvSpPr>
          <p:cNvPr id="274" name="矩形 273"/>
          <p:cNvSpPr/>
          <p:nvPr/>
        </p:nvSpPr>
        <p:spPr>
          <a:xfrm>
            <a:off x="2753036" y="3557076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缴款提款</a:t>
            </a:r>
            <a:endParaRPr kumimoji="1" lang="zh-CN" altLang="en-US" sz="1600" dirty="0"/>
          </a:p>
        </p:txBody>
      </p:sp>
      <p:sp>
        <p:nvSpPr>
          <p:cNvPr id="369" name="矩形 368"/>
          <p:cNvSpPr/>
          <p:nvPr/>
        </p:nvSpPr>
        <p:spPr>
          <a:xfrm>
            <a:off x="2762754" y="4373937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份额管理</a:t>
            </a:r>
            <a:endParaRPr kumimoji="1" lang="zh-CN" altLang="en-US" sz="1600" dirty="0"/>
          </a:p>
        </p:txBody>
      </p:sp>
      <p:sp>
        <p:nvSpPr>
          <p:cNvPr id="414" name="矩形 413"/>
          <p:cNvSpPr/>
          <p:nvPr/>
        </p:nvSpPr>
        <p:spPr>
          <a:xfrm>
            <a:off x="2757608" y="5190793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投后运营</a:t>
            </a:r>
            <a:endParaRPr kumimoji="1" lang="zh-CN" altLang="en-US" sz="1600" dirty="0"/>
          </a:p>
        </p:txBody>
      </p:sp>
      <p:grpSp>
        <p:nvGrpSpPr>
          <p:cNvPr id="319" name="组合 318"/>
          <p:cNvGrpSpPr/>
          <p:nvPr/>
        </p:nvGrpSpPr>
        <p:grpSpPr>
          <a:xfrm>
            <a:off x="4377770" y="130856"/>
            <a:ext cx="4766230" cy="6206708"/>
            <a:chOff x="1918331" y="156351"/>
            <a:chExt cx="4766230" cy="6206708"/>
          </a:xfrm>
        </p:grpSpPr>
        <p:sp>
          <p:nvSpPr>
            <p:cNvPr id="320" name="左大括号 319"/>
            <p:cNvSpPr/>
            <p:nvPr/>
          </p:nvSpPr>
          <p:spPr>
            <a:xfrm>
              <a:off x="1918331" y="1078139"/>
              <a:ext cx="206061" cy="5149240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321" name="文本框 320"/>
            <p:cNvSpPr txBox="1"/>
            <p:nvPr/>
          </p:nvSpPr>
          <p:spPr>
            <a:xfrm>
              <a:off x="2242890" y="1001121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干系人管理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51" name="文本框 450"/>
            <p:cNvSpPr txBox="1"/>
            <p:nvPr/>
          </p:nvSpPr>
          <p:spPr>
            <a:xfrm>
              <a:off x="2238520" y="2272916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业务流程管理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52" name="文本框 451"/>
            <p:cNvSpPr txBox="1"/>
            <p:nvPr/>
          </p:nvSpPr>
          <p:spPr>
            <a:xfrm>
              <a:off x="2242890" y="3024286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个人工作室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53" name="文本框 452"/>
            <p:cNvSpPr txBox="1"/>
            <p:nvPr/>
          </p:nvSpPr>
          <p:spPr>
            <a:xfrm>
              <a:off x="2242888" y="4281267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任务管理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54" name="文本框 453"/>
            <p:cNvSpPr txBox="1"/>
            <p:nvPr/>
          </p:nvSpPr>
          <p:spPr>
            <a:xfrm>
              <a:off x="2308804" y="5157587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文档管理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55" name="左大括号 454"/>
            <p:cNvSpPr/>
            <p:nvPr/>
          </p:nvSpPr>
          <p:spPr>
            <a:xfrm>
              <a:off x="3427830" y="366914"/>
              <a:ext cx="284501" cy="160134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56" name="文本框 455"/>
            <p:cNvSpPr txBox="1"/>
            <p:nvPr/>
          </p:nvSpPr>
          <p:spPr>
            <a:xfrm>
              <a:off x="3794720" y="156351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干系人类别管理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57" name="文本框 456"/>
            <p:cNvSpPr txBox="1"/>
            <p:nvPr/>
          </p:nvSpPr>
          <p:spPr>
            <a:xfrm>
              <a:off x="3794720" y="373892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基本信息管理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58" name="文本框 457"/>
            <p:cNvSpPr txBox="1"/>
            <p:nvPr/>
          </p:nvSpPr>
          <p:spPr>
            <a:xfrm>
              <a:off x="3796845" y="591433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干系人信评管理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59" name="文本框 458"/>
            <p:cNvSpPr txBox="1"/>
            <p:nvPr/>
          </p:nvSpPr>
          <p:spPr>
            <a:xfrm>
              <a:off x="3796845" y="808974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干系人账户管理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60" name="文本框 459"/>
            <p:cNvSpPr txBox="1"/>
            <p:nvPr/>
          </p:nvSpPr>
          <p:spPr>
            <a:xfrm>
              <a:off x="3794720" y="1007398"/>
              <a:ext cx="151836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干系人联系人管理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61" name="文本框 460"/>
            <p:cNvSpPr txBox="1"/>
            <p:nvPr/>
          </p:nvSpPr>
          <p:spPr>
            <a:xfrm>
              <a:off x="3794720" y="1224939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干系人费用管理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62" name="文本框 461"/>
            <p:cNvSpPr txBox="1"/>
            <p:nvPr/>
          </p:nvSpPr>
          <p:spPr>
            <a:xfrm>
              <a:off x="3794720" y="1423363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干系人变更管理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63" name="文本框 462"/>
            <p:cNvSpPr txBox="1"/>
            <p:nvPr/>
          </p:nvSpPr>
          <p:spPr>
            <a:xfrm>
              <a:off x="3794720" y="1617436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>
                  <a:solidFill>
                    <a:srgbClr val="767171"/>
                  </a:solidFill>
                </a:rPr>
                <a:t>干系人合同管理</a:t>
              </a:r>
            </a:p>
          </p:txBody>
        </p:sp>
        <p:sp>
          <p:nvSpPr>
            <p:cNvPr id="464" name="文本框 463"/>
            <p:cNvSpPr txBox="1"/>
            <p:nvPr/>
          </p:nvSpPr>
          <p:spPr>
            <a:xfrm>
              <a:off x="3794720" y="1839328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干系人全景图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65" name="左大括号 464"/>
            <p:cNvSpPr/>
            <p:nvPr/>
          </p:nvSpPr>
          <p:spPr>
            <a:xfrm>
              <a:off x="5219706" y="1304972"/>
              <a:ext cx="266801" cy="581276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66" name="文本框 465"/>
            <p:cNvSpPr txBox="1"/>
            <p:nvPr/>
          </p:nvSpPr>
          <p:spPr>
            <a:xfrm>
              <a:off x="5497496" y="1111480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发起变更任务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67" name="文本框 466"/>
            <p:cNvSpPr txBox="1"/>
            <p:nvPr/>
          </p:nvSpPr>
          <p:spPr>
            <a:xfrm>
              <a:off x="5497496" y="1329021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审核变更任务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68" name="文本框 467"/>
            <p:cNvSpPr txBox="1"/>
            <p:nvPr/>
          </p:nvSpPr>
          <p:spPr>
            <a:xfrm>
              <a:off x="5499621" y="1546562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录入变更结果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69" name="文本框 468"/>
            <p:cNvSpPr txBox="1"/>
            <p:nvPr/>
          </p:nvSpPr>
          <p:spPr>
            <a:xfrm>
              <a:off x="5499621" y="1764103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变更历史查看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70" name="左大括号 469"/>
            <p:cNvSpPr/>
            <p:nvPr/>
          </p:nvSpPr>
          <p:spPr>
            <a:xfrm>
              <a:off x="3436679" y="2194779"/>
              <a:ext cx="275652" cy="516889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71" name="文本框 470"/>
            <p:cNvSpPr txBox="1"/>
            <p:nvPr/>
          </p:nvSpPr>
          <p:spPr>
            <a:xfrm>
              <a:off x="3790047" y="2084418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流程模板定义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72" name="文本框 471"/>
            <p:cNvSpPr txBox="1"/>
            <p:nvPr/>
          </p:nvSpPr>
          <p:spPr>
            <a:xfrm>
              <a:off x="3790047" y="2301959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流程版本管理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73" name="文本框 472"/>
            <p:cNvSpPr txBox="1"/>
            <p:nvPr/>
          </p:nvSpPr>
          <p:spPr>
            <a:xfrm>
              <a:off x="3792172" y="2519500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模板发布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74" name="左大括号 473"/>
            <p:cNvSpPr/>
            <p:nvPr/>
          </p:nvSpPr>
          <p:spPr>
            <a:xfrm>
              <a:off x="3441567" y="2969721"/>
              <a:ext cx="270764" cy="1008662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75" name="文本框 474"/>
            <p:cNvSpPr txBox="1"/>
            <p:nvPr/>
          </p:nvSpPr>
          <p:spPr>
            <a:xfrm>
              <a:off x="3796845" y="2770154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投资经理工作室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76" name="文本框 475"/>
            <p:cNvSpPr txBox="1"/>
            <p:nvPr/>
          </p:nvSpPr>
          <p:spPr>
            <a:xfrm>
              <a:off x="3796845" y="2987695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>
                  <a:solidFill>
                    <a:srgbClr val="767171"/>
                  </a:solidFill>
                </a:rPr>
                <a:t>项目经理工作室</a:t>
              </a:r>
            </a:p>
          </p:txBody>
        </p:sp>
        <p:sp>
          <p:nvSpPr>
            <p:cNvPr id="477" name="文本框 476"/>
            <p:cNvSpPr txBox="1"/>
            <p:nvPr/>
          </p:nvSpPr>
          <p:spPr>
            <a:xfrm>
              <a:off x="3798970" y="3205236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>
                  <a:solidFill>
                    <a:srgbClr val="767171"/>
                  </a:solidFill>
                </a:rPr>
                <a:t>财务会计工作室</a:t>
              </a:r>
            </a:p>
          </p:txBody>
        </p:sp>
        <p:sp>
          <p:nvSpPr>
            <p:cNvPr id="478" name="文本框 477"/>
            <p:cNvSpPr txBox="1"/>
            <p:nvPr/>
          </p:nvSpPr>
          <p:spPr>
            <a:xfrm>
              <a:off x="3796845" y="3408592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>
                  <a:solidFill>
                    <a:srgbClr val="767171"/>
                  </a:solidFill>
                </a:rPr>
                <a:t>风控工作室</a:t>
              </a:r>
            </a:p>
          </p:txBody>
        </p:sp>
        <p:sp>
          <p:nvSpPr>
            <p:cNvPr id="479" name="文本框 478"/>
            <p:cNvSpPr txBox="1"/>
            <p:nvPr/>
          </p:nvSpPr>
          <p:spPr>
            <a:xfrm>
              <a:off x="3796845" y="3626133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>
                  <a:solidFill>
                    <a:srgbClr val="767171"/>
                  </a:solidFill>
                </a:rPr>
                <a:t>分管领导工作室</a:t>
              </a:r>
            </a:p>
          </p:txBody>
        </p:sp>
        <p:sp>
          <p:nvSpPr>
            <p:cNvPr id="480" name="文本框 479"/>
            <p:cNvSpPr txBox="1"/>
            <p:nvPr/>
          </p:nvSpPr>
          <p:spPr>
            <a:xfrm>
              <a:off x="3798970" y="3843674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>
                  <a:solidFill>
                    <a:srgbClr val="767171"/>
                  </a:solidFill>
                </a:rPr>
                <a:t>公司领导工作室</a:t>
              </a:r>
            </a:p>
          </p:txBody>
        </p:sp>
        <p:sp>
          <p:nvSpPr>
            <p:cNvPr id="481" name="左大括号 480"/>
            <p:cNvSpPr/>
            <p:nvPr/>
          </p:nvSpPr>
          <p:spPr>
            <a:xfrm>
              <a:off x="3430894" y="4180777"/>
              <a:ext cx="275652" cy="516889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82" name="文本框 481"/>
            <p:cNvSpPr txBox="1"/>
            <p:nvPr/>
          </p:nvSpPr>
          <p:spPr>
            <a:xfrm>
              <a:off x="3784262" y="4070416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任务分配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83" name="文本框 482"/>
            <p:cNvSpPr txBox="1"/>
            <p:nvPr/>
          </p:nvSpPr>
          <p:spPr>
            <a:xfrm>
              <a:off x="3784262" y="4287957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任务跟踪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84" name="文本框 483"/>
            <p:cNvSpPr txBox="1"/>
            <p:nvPr/>
          </p:nvSpPr>
          <p:spPr>
            <a:xfrm>
              <a:off x="3786387" y="450549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我的任务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85" name="左大括号 484"/>
            <p:cNvSpPr/>
            <p:nvPr/>
          </p:nvSpPr>
          <p:spPr>
            <a:xfrm>
              <a:off x="3423460" y="4899044"/>
              <a:ext cx="283086" cy="837230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86" name="文本框 485"/>
            <p:cNvSpPr txBox="1"/>
            <p:nvPr/>
          </p:nvSpPr>
          <p:spPr>
            <a:xfrm>
              <a:off x="3776828" y="4741385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文档类型管理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87" name="文本框 486"/>
            <p:cNvSpPr txBox="1"/>
            <p:nvPr/>
          </p:nvSpPr>
          <p:spPr>
            <a:xfrm>
              <a:off x="3776828" y="4958926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文档上传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88" name="文本框 487"/>
            <p:cNvSpPr txBox="1"/>
            <p:nvPr/>
          </p:nvSpPr>
          <p:spPr>
            <a:xfrm>
              <a:off x="3778953" y="5176467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文档权限管理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89" name="文本框 488"/>
            <p:cNvSpPr txBox="1"/>
            <p:nvPr/>
          </p:nvSpPr>
          <p:spPr>
            <a:xfrm>
              <a:off x="3790047" y="5396588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文档版本管理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90" name="文本框 489"/>
            <p:cNvSpPr txBox="1"/>
            <p:nvPr/>
          </p:nvSpPr>
          <p:spPr>
            <a:xfrm>
              <a:off x="3790047" y="5614129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全文检索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91" name="文本框 490"/>
            <p:cNvSpPr txBox="1"/>
            <p:nvPr/>
          </p:nvSpPr>
          <p:spPr>
            <a:xfrm>
              <a:off x="2326245" y="5760323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节假日管理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92" name="文本框 491"/>
            <p:cNvSpPr txBox="1"/>
            <p:nvPr/>
          </p:nvSpPr>
          <p:spPr>
            <a:xfrm>
              <a:off x="2321876" y="6070671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自定义行业体系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</p:grpSp>
      <p:grpSp>
        <p:nvGrpSpPr>
          <p:cNvPr id="493" name="组合 492"/>
          <p:cNvGrpSpPr/>
          <p:nvPr/>
        </p:nvGrpSpPr>
        <p:grpSpPr>
          <a:xfrm>
            <a:off x="4301676" y="1362136"/>
            <a:ext cx="3428410" cy="4061395"/>
            <a:chOff x="1918331" y="786972"/>
            <a:chExt cx="3428410" cy="4061395"/>
          </a:xfrm>
        </p:grpSpPr>
        <p:sp>
          <p:nvSpPr>
            <p:cNvPr id="494" name="左大括号 493"/>
            <p:cNvSpPr/>
            <p:nvPr/>
          </p:nvSpPr>
          <p:spPr>
            <a:xfrm>
              <a:off x="1918331" y="1141203"/>
              <a:ext cx="227765" cy="3284665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495" name="文本框 494"/>
            <p:cNvSpPr txBox="1"/>
            <p:nvPr/>
          </p:nvSpPr>
          <p:spPr>
            <a:xfrm>
              <a:off x="2242890" y="100112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储备管理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96" name="文本框 495"/>
            <p:cNvSpPr txBox="1"/>
            <p:nvPr/>
          </p:nvSpPr>
          <p:spPr>
            <a:xfrm>
              <a:off x="2238520" y="2272916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项目跟踪管理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97" name="文本框 496"/>
            <p:cNvSpPr txBox="1"/>
            <p:nvPr/>
          </p:nvSpPr>
          <p:spPr>
            <a:xfrm>
              <a:off x="2242890" y="3024286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立项管理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98" name="文本框 497"/>
            <p:cNvSpPr txBox="1"/>
            <p:nvPr/>
          </p:nvSpPr>
          <p:spPr>
            <a:xfrm>
              <a:off x="2242888" y="4281267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项目组管理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499" name="左大括号 498"/>
            <p:cNvSpPr/>
            <p:nvPr/>
          </p:nvSpPr>
          <p:spPr>
            <a:xfrm>
              <a:off x="3459362" y="902938"/>
              <a:ext cx="278716" cy="626317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500" name="文本框 499"/>
            <p:cNvSpPr txBox="1"/>
            <p:nvPr/>
          </p:nvSpPr>
          <p:spPr>
            <a:xfrm>
              <a:off x="3826252" y="786972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储备信息收集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01" name="文本框 500"/>
            <p:cNvSpPr txBox="1"/>
            <p:nvPr/>
          </p:nvSpPr>
          <p:spPr>
            <a:xfrm>
              <a:off x="3826252" y="1067577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储备信息录入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02" name="文本框 501"/>
            <p:cNvSpPr txBox="1"/>
            <p:nvPr/>
          </p:nvSpPr>
          <p:spPr>
            <a:xfrm>
              <a:off x="3828377" y="136394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批量导入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03" name="左大括号 502"/>
            <p:cNvSpPr/>
            <p:nvPr/>
          </p:nvSpPr>
          <p:spPr>
            <a:xfrm>
              <a:off x="3468211" y="2084417"/>
              <a:ext cx="269867" cy="543951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504" name="文本框 503"/>
            <p:cNvSpPr txBox="1"/>
            <p:nvPr/>
          </p:nvSpPr>
          <p:spPr>
            <a:xfrm>
              <a:off x="3821579" y="1926758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跟踪记录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05" name="文本框 504"/>
            <p:cNvSpPr txBox="1"/>
            <p:nvPr/>
          </p:nvSpPr>
          <p:spPr>
            <a:xfrm>
              <a:off x="3821579" y="2191597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落实事项处理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06" name="文本框 505"/>
            <p:cNvSpPr txBox="1"/>
            <p:nvPr/>
          </p:nvSpPr>
          <p:spPr>
            <a:xfrm>
              <a:off x="3823704" y="2456436"/>
              <a:ext cx="151836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历史跟踪记录查看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07" name="左大括号 506"/>
            <p:cNvSpPr/>
            <p:nvPr/>
          </p:nvSpPr>
          <p:spPr>
            <a:xfrm>
              <a:off x="3473099" y="2969721"/>
              <a:ext cx="264979" cy="53022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508" name="文本框 507"/>
            <p:cNvSpPr txBox="1"/>
            <p:nvPr/>
          </p:nvSpPr>
          <p:spPr>
            <a:xfrm>
              <a:off x="3828377" y="2801686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立项申请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09" name="文本框 508"/>
            <p:cNvSpPr txBox="1"/>
            <p:nvPr/>
          </p:nvSpPr>
          <p:spPr>
            <a:xfrm>
              <a:off x="3828377" y="3082291"/>
              <a:ext cx="151836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投资合同要素录入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10" name="文本框 509"/>
            <p:cNvSpPr txBox="1"/>
            <p:nvPr/>
          </p:nvSpPr>
          <p:spPr>
            <a:xfrm>
              <a:off x="3830502" y="3362896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确定项目负责人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11" name="左大括号 510"/>
            <p:cNvSpPr/>
            <p:nvPr/>
          </p:nvSpPr>
          <p:spPr>
            <a:xfrm>
              <a:off x="3462426" y="4180777"/>
              <a:ext cx="275652" cy="516889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512" name="文本框 511"/>
            <p:cNvSpPr txBox="1"/>
            <p:nvPr/>
          </p:nvSpPr>
          <p:spPr>
            <a:xfrm>
              <a:off x="3815794" y="4070416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选定项目组成员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13" name="文本框 512"/>
            <p:cNvSpPr txBox="1"/>
            <p:nvPr/>
          </p:nvSpPr>
          <p:spPr>
            <a:xfrm>
              <a:off x="3815794" y="4555979"/>
              <a:ext cx="135165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项目组权限管理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</p:grpSp>
      <p:grpSp>
        <p:nvGrpSpPr>
          <p:cNvPr id="567" name="组合 566"/>
          <p:cNvGrpSpPr/>
          <p:nvPr/>
        </p:nvGrpSpPr>
        <p:grpSpPr>
          <a:xfrm>
            <a:off x="4141787" y="478276"/>
            <a:ext cx="5072976" cy="5946070"/>
            <a:chOff x="1918331" y="763456"/>
            <a:chExt cx="5072976" cy="5946070"/>
          </a:xfrm>
        </p:grpSpPr>
        <p:sp>
          <p:nvSpPr>
            <p:cNvPr id="568" name="左大括号 567"/>
            <p:cNvSpPr/>
            <p:nvPr/>
          </p:nvSpPr>
          <p:spPr>
            <a:xfrm>
              <a:off x="1918331" y="1078139"/>
              <a:ext cx="206061" cy="5149240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569" name="文本框 568"/>
            <p:cNvSpPr txBox="1"/>
            <p:nvPr/>
          </p:nvSpPr>
          <p:spPr>
            <a:xfrm>
              <a:off x="2109540" y="938057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交易结构设计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70" name="文本框 569"/>
            <p:cNvSpPr txBox="1"/>
            <p:nvPr/>
          </p:nvSpPr>
          <p:spPr>
            <a:xfrm>
              <a:off x="2105170" y="1594992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尽职调查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571" name="文本框 570"/>
            <p:cNvSpPr txBox="1"/>
            <p:nvPr/>
          </p:nvSpPr>
          <p:spPr>
            <a:xfrm>
              <a:off x="2109540" y="4049046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产品评审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572" name="组合 571"/>
            <p:cNvGrpSpPr/>
            <p:nvPr/>
          </p:nvGrpSpPr>
          <p:grpSpPr>
            <a:xfrm>
              <a:off x="3384866" y="763456"/>
              <a:ext cx="1871732" cy="636057"/>
              <a:chOff x="3518216" y="763456"/>
              <a:chExt cx="1871732" cy="636057"/>
            </a:xfrm>
          </p:grpSpPr>
          <p:sp>
            <p:nvSpPr>
              <p:cNvPr id="617" name="左大括号 616"/>
              <p:cNvSpPr/>
              <p:nvPr/>
            </p:nvSpPr>
            <p:spPr>
              <a:xfrm>
                <a:off x="3518216" y="873818"/>
                <a:ext cx="266046" cy="419692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618" name="文本框 617"/>
              <p:cNvSpPr txBox="1"/>
              <p:nvPr/>
            </p:nvSpPr>
            <p:spPr>
              <a:xfrm>
                <a:off x="3871584" y="763456"/>
                <a:ext cx="1518364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交易结构设计向导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619" name="文本框 618"/>
              <p:cNvSpPr txBox="1"/>
              <p:nvPr/>
            </p:nvSpPr>
            <p:spPr>
              <a:xfrm>
                <a:off x="3871584" y="1107125"/>
                <a:ext cx="1518364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>
                    <a:solidFill>
                      <a:srgbClr val="767171"/>
                    </a:solidFill>
                  </a:rPr>
                  <a:t>交易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结构模板管理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573" name="组合 572"/>
            <p:cNvGrpSpPr/>
            <p:nvPr/>
          </p:nvGrpSpPr>
          <p:grpSpPr>
            <a:xfrm>
              <a:off x="3387843" y="1407747"/>
              <a:ext cx="3053695" cy="886580"/>
              <a:chOff x="3521193" y="1565407"/>
              <a:chExt cx="3053695" cy="886580"/>
            </a:xfrm>
          </p:grpSpPr>
          <p:sp>
            <p:nvSpPr>
              <p:cNvPr id="610" name="左大括号 609"/>
              <p:cNvSpPr/>
              <p:nvPr/>
            </p:nvSpPr>
            <p:spPr>
              <a:xfrm>
                <a:off x="5133261" y="1921658"/>
                <a:ext cx="256687" cy="420313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611" name="文本框 610"/>
              <p:cNvSpPr txBox="1"/>
              <p:nvPr/>
            </p:nvSpPr>
            <p:spPr>
              <a:xfrm>
                <a:off x="5389948" y="1831696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尽职调查提纲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612" name="文本框 611"/>
              <p:cNvSpPr txBox="1"/>
              <p:nvPr/>
            </p:nvSpPr>
            <p:spPr>
              <a:xfrm>
                <a:off x="5389948" y="2159599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尽职调查报告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613" name="左大括号 612"/>
              <p:cNvSpPr/>
              <p:nvPr/>
            </p:nvSpPr>
            <p:spPr>
              <a:xfrm>
                <a:off x="3521193" y="1675768"/>
                <a:ext cx="275652" cy="516889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614" name="文本框 613"/>
              <p:cNvSpPr txBox="1"/>
              <p:nvPr/>
            </p:nvSpPr>
            <p:spPr>
              <a:xfrm>
                <a:off x="3874561" y="1565407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外聘机构管理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615" name="文本框 614"/>
              <p:cNvSpPr txBox="1"/>
              <p:nvPr/>
            </p:nvSpPr>
            <p:spPr>
              <a:xfrm>
                <a:off x="3874561" y="1782948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尽调信息录入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616" name="文本框 615"/>
              <p:cNvSpPr txBox="1"/>
              <p:nvPr/>
            </p:nvSpPr>
            <p:spPr>
              <a:xfrm>
                <a:off x="3876686" y="2000489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相关文档生成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574" name="组合 573"/>
            <p:cNvGrpSpPr/>
            <p:nvPr/>
          </p:nvGrpSpPr>
          <p:grpSpPr>
            <a:xfrm>
              <a:off x="3308216" y="2267642"/>
              <a:ext cx="3683091" cy="3540168"/>
              <a:chOff x="3441566" y="2267642"/>
              <a:chExt cx="3683091" cy="3540168"/>
            </a:xfrm>
          </p:grpSpPr>
          <p:sp>
            <p:nvSpPr>
              <p:cNvPr id="581" name="左大括号 580"/>
              <p:cNvSpPr/>
              <p:nvPr/>
            </p:nvSpPr>
            <p:spPr>
              <a:xfrm>
                <a:off x="3441566" y="2969721"/>
                <a:ext cx="342695" cy="2480788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grpSp>
            <p:nvGrpSpPr>
              <p:cNvPr id="582" name="组合 581"/>
              <p:cNvGrpSpPr/>
              <p:nvPr/>
            </p:nvGrpSpPr>
            <p:grpSpPr>
              <a:xfrm>
                <a:off x="3778570" y="2267642"/>
                <a:ext cx="2791154" cy="1358895"/>
                <a:chOff x="3778570" y="2567196"/>
                <a:chExt cx="2791154" cy="1358895"/>
              </a:xfrm>
            </p:grpSpPr>
            <p:sp>
              <p:nvSpPr>
                <p:cNvPr id="601" name="文本框 600"/>
                <p:cNvSpPr txBox="1"/>
                <p:nvPr/>
              </p:nvSpPr>
              <p:spPr>
                <a:xfrm>
                  <a:off x="3778570" y="3102128"/>
                  <a:ext cx="1018227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评审会管理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grpSp>
              <p:nvGrpSpPr>
                <p:cNvPr id="602" name="组合 601"/>
                <p:cNvGrpSpPr/>
                <p:nvPr/>
              </p:nvGrpSpPr>
              <p:grpSpPr>
                <a:xfrm>
                  <a:off x="5128097" y="2567196"/>
                  <a:ext cx="1441627" cy="1358895"/>
                  <a:chOff x="5128097" y="2567196"/>
                  <a:chExt cx="1441627" cy="1358895"/>
                </a:xfrm>
              </p:grpSpPr>
              <p:sp>
                <p:nvSpPr>
                  <p:cNvPr id="603" name="左大括号 602"/>
                  <p:cNvSpPr/>
                  <p:nvPr/>
                </p:nvSpPr>
                <p:spPr>
                  <a:xfrm>
                    <a:off x="5128097" y="2706191"/>
                    <a:ext cx="254562" cy="1101663"/>
                  </a:xfrm>
                  <a:prstGeom prst="leftBrace">
                    <a:avLst/>
                  </a:prstGeom>
                  <a:ln w="38100" cmpd="sng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 sz="320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604" name="文本框 603"/>
                  <p:cNvSpPr txBox="1"/>
                  <p:nvPr/>
                </p:nvSpPr>
                <p:spPr>
                  <a:xfrm>
                    <a:off x="5384784" y="2567196"/>
                    <a:ext cx="851515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会议类型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605" name="文本框 604"/>
                  <p:cNvSpPr txBox="1"/>
                  <p:nvPr/>
                </p:nvSpPr>
                <p:spPr>
                  <a:xfrm>
                    <a:off x="5384784" y="2784737"/>
                    <a:ext cx="851515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会议申请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606" name="文本框 605"/>
                  <p:cNvSpPr txBox="1"/>
                  <p:nvPr/>
                </p:nvSpPr>
                <p:spPr>
                  <a:xfrm>
                    <a:off x="5386909" y="3002278"/>
                    <a:ext cx="851515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会议提醒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607" name="文本框 606"/>
                  <p:cNvSpPr txBox="1"/>
                  <p:nvPr/>
                </p:nvSpPr>
                <p:spPr>
                  <a:xfrm>
                    <a:off x="5386909" y="3219819"/>
                    <a:ext cx="851515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会议召开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608" name="文本框 607"/>
                  <p:cNvSpPr txBox="1"/>
                  <p:nvPr/>
                </p:nvSpPr>
                <p:spPr>
                  <a:xfrm>
                    <a:off x="5384784" y="3418243"/>
                    <a:ext cx="1184940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会议决议上传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609" name="文本框 608"/>
                  <p:cNvSpPr txBox="1"/>
                  <p:nvPr/>
                </p:nvSpPr>
                <p:spPr>
                  <a:xfrm>
                    <a:off x="5384784" y="3633703"/>
                    <a:ext cx="1184940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会议决议落实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</p:grpSp>
          </p:grpSp>
          <p:grpSp>
            <p:nvGrpSpPr>
              <p:cNvPr id="583" name="组合 582"/>
              <p:cNvGrpSpPr/>
              <p:nvPr/>
            </p:nvGrpSpPr>
            <p:grpSpPr>
              <a:xfrm>
                <a:off x="3794720" y="3617376"/>
                <a:ext cx="3329937" cy="1557794"/>
                <a:chOff x="3796845" y="3868938"/>
                <a:chExt cx="3329937" cy="1557794"/>
              </a:xfrm>
            </p:grpSpPr>
            <p:sp>
              <p:nvSpPr>
                <p:cNvPr id="590" name="文本框 589"/>
                <p:cNvSpPr txBox="1"/>
                <p:nvPr/>
              </p:nvSpPr>
              <p:spPr>
                <a:xfrm>
                  <a:off x="3796845" y="4501198"/>
                  <a:ext cx="1628972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合同</a:t>
                  </a:r>
                  <a:r>
                    <a:rPr kumimoji="1" lang="en-US" altLang="zh-CN" sz="1300" dirty="0" smtClean="0">
                      <a:solidFill>
                        <a:srgbClr val="767171"/>
                      </a:solidFill>
                    </a:rPr>
                    <a:t>&amp;</a:t>
                  </a:r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报告模板管理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grpSp>
              <p:nvGrpSpPr>
                <p:cNvPr id="591" name="组合 590"/>
                <p:cNvGrpSpPr/>
                <p:nvPr/>
              </p:nvGrpSpPr>
              <p:grpSpPr>
                <a:xfrm>
                  <a:off x="5485081" y="3868938"/>
                  <a:ext cx="1641701" cy="1557794"/>
                  <a:chOff x="5437783" y="3868938"/>
                  <a:chExt cx="1641701" cy="1557794"/>
                </a:xfrm>
              </p:grpSpPr>
              <p:grpSp>
                <p:nvGrpSpPr>
                  <p:cNvPr id="592" name="组合 591"/>
                  <p:cNvGrpSpPr/>
                  <p:nvPr/>
                </p:nvGrpSpPr>
                <p:grpSpPr>
                  <a:xfrm>
                    <a:off x="5437783" y="3868938"/>
                    <a:ext cx="1641701" cy="1456075"/>
                    <a:chOff x="5128097" y="2567196"/>
                    <a:chExt cx="1641701" cy="1456075"/>
                  </a:xfrm>
                </p:grpSpPr>
                <p:sp>
                  <p:nvSpPr>
                    <p:cNvPr id="594" name="左大括号 593"/>
                    <p:cNvSpPr/>
                    <p:nvPr/>
                  </p:nvSpPr>
                  <p:spPr>
                    <a:xfrm>
                      <a:off x="5128097" y="2674659"/>
                      <a:ext cx="230823" cy="1348612"/>
                    </a:xfrm>
                    <a:prstGeom prst="leftBrace">
                      <a:avLst/>
                    </a:prstGeom>
                    <a:ln w="38100" cmpd="sng"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3200">
                        <a:solidFill>
                          <a:srgbClr val="767171"/>
                        </a:solidFill>
                      </a:endParaRPr>
                    </a:p>
                  </p:txBody>
                </p:sp>
                <p:sp>
                  <p:nvSpPr>
                    <p:cNvPr id="595" name="文本框 594"/>
                    <p:cNvSpPr txBox="1"/>
                    <p:nvPr/>
                  </p:nvSpPr>
                  <p:spPr>
                    <a:xfrm>
                      <a:off x="5289534" y="2567196"/>
                      <a:ext cx="851515" cy="2923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zh-CN" altLang="en-US" sz="1300" dirty="0" smtClean="0">
                          <a:solidFill>
                            <a:srgbClr val="767171"/>
                          </a:solidFill>
                        </a:rPr>
                        <a:t>担保合同</a:t>
                      </a:r>
                      <a:endParaRPr kumimoji="1" lang="zh-CN" altLang="en-US" sz="1300" dirty="0">
                        <a:solidFill>
                          <a:srgbClr val="767171"/>
                        </a:solidFill>
                      </a:endParaRPr>
                    </a:p>
                  </p:txBody>
                </p:sp>
                <p:sp>
                  <p:nvSpPr>
                    <p:cNvPr id="596" name="文本框 595"/>
                    <p:cNvSpPr txBox="1"/>
                    <p:nvPr/>
                  </p:nvSpPr>
                  <p:spPr>
                    <a:xfrm>
                      <a:off x="5251434" y="2784737"/>
                      <a:ext cx="1184940" cy="2923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zh-CN" altLang="en-US" sz="1300" dirty="0" smtClean="0">
                          <a:solidFill>
                            <a:srgbClr val="767171"/>
                          </a:solidFill>
                        </a:rPr>
                        <a:t>独立监督合同</a:t>
                      </a:r>
                      <a:endParaRPr kumimoji="1" lang="zh-CN" altLang="en-US" sz="1300" dirty="0">
                        <a:solidFill>
                          <a:srgbClr val="767171"/>
                        </a:solidFill>
                      </a:endParaRPr>
                    </a:p>
                  </p:txBody>
                </p:sp>
                <p:sp>
                  <p:nvSpPr>
                    <p:cNvPr id="597" name="文本框 596"/>
                    <p:cNvSpPr txBox="1"/>
                    <p:nvPr/>
                  </p:nvSpPr>
                  <p:spPr>
                    <a:xfrm>
                      <a:off x="5234509" y="3002278"/>
                      <a:ext cx="1351652" cy="2923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zh-CN" altLang="en-US" sz="1300" dirty="0" smtClean="0">
                          <a:solidFill>
                            <a:srgbClr val="767171"/>
                          </a:solidFill>
                        </a:rPr>
                        <a:t>产品募集说明书</a:t>
                      </a:r>
                      <a:endParaRPr kumimoji="1" lang="zh-CN" altLang="en-US" sz="1300" dirty="0">
                        <a:solidFill>
                          <a:srgbClr val="767171"/>
                        </a:solidFill>
                      </a:endParaRPr>
                    </a:p>
                  </p:txBody>
                </p:sp>
                <p:sp>
                  <p:nvSpPr>
                    <p:cNvPr id="598" name="文本框 597"/>
                    <p:cNvSpPr txBox="1"/>
                    <p:nvPr/>
                  </p:nvSpPr>
                  <p:spPr>
                    <a:xfrm>
                      <a:off x="5234509" y="3219819"/>
                      <a:ext cx="1184940" cy="2923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zh-CN" altLang="en-US" sz="1300" dirty="0" smtClean="0">
                          <a:solidFill>
                            <a:srgbClr val="767171"/>
                          </a:solidFill>
                        </a:rPr>
                        <a:t>内部信评报告</a:t>
                      </a:r>
                      <a:endParaRPr kumimoji="1" lang="zh-CN" altLang="en-US" sz="1300" dirty="0">
                        <a:solidFill>
                          <a:srgbClr val="767171"/>
                        </a:solidFill>
                      </a:endParaRPr>
                    </a:p>
                  </p:txBody>
                </p:sp>
                <p:sp>
                  <p:nvSpPr>
                    <p:cNvPr id="599" name="文本框 598"/>
                    <p:cNvSpPr txBox="1"/>
                    <p:nvPr/>
                  </p:nvSpPr>
                  <p:spPr>
                    <a:xfrm>
                      <a:off x="5251434" y="3418243"/>
                      <a:ext cx="1518364" cy="2923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zh-CN" altLang="en-US" sz="1300" dirty="0" smtClean="0">
                          <a:solidFill>
                            <a:srgbClr val="767171"/>
                          </a:solidFill>
                        </a:rPr>
                        <a:t>投资价值分析报告</a:t>
                      </a:r>
                      <a:endParaRPr kumimoji="1" lang="zh-CN" altLang="en-US" sz="1300" dirty="0">
                        <a:solidFill>
                          <a:srgbClr val="767171"/>
                        </a:solidFill>
                      </a:endParaRPr>
                    </a:p>
                  </p:txBody>
                </p:sp>
                <p:sp>
                  <p:nvSpPr>
                    <p:cNvPr id="600" name="文本框 599"/>
                    <p:cNvSpPr txBox="1"/>
                    <p:nvPr/>
                  </p:nvSpPr>
                  <p:spPr>
                    <a:xfrm>
                      <a:off x="5232384" y="3633703"/>
                      <a:ext cx="1184940" cy="2923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zh-CN" altLang="en-US" sz="1300" dirty="0" smtClean="0">
                          <a:solidFill>
                            <a:srgbClr val="767171"/>
                          </a:solidFill>
                        </a:rPr>
                        <a:t>合规指标说明</a:t>
                      </a:r>
                      <a:endParaRPr kumimoji="1" lang="zh-CN" altLang="en-US" sz="1300" dirty="0">
                        <a:solidFill>
                          <a:srgbClr val="767171"/>
                        </a:solidFill>
                      </a:endParaRPr>
                    </a:p>
                  </p:txBody>
                </p:sp>
              </p:grpSp>
              <p:sp>
                <p:nvSpPr>
                  <p:cNvPr id="593" name="文本框 592"/>
                  <p:cNvSpPr txBox="1"/>
                  <p:nvPr/>
                </p:nvSpPr>
                <p:spPr>
                  <a:xfrm>
                    <a:off x="5578045" y="5134344"/>
                    <a:ext cx="1184940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风险评估说明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</p:grpSp>
          </p:grpSp>
          <p:grpSp>
            <p:nvGrpSpPr>
              <p:cNvPr id="584" name="组合 583"/>
              <p:cNvGrpSpPr/>
              <p:nvPr/>
            </p:nvGrpSpPr>
            <p:grpSpPr>
              <a:xfrm>
                <a:off x="3800051" y="5124455"/>
                <a:ext cx="2010490" cy="683355"/>
                <a:chOff x="3784702" y="5375134"/>
                <a:chExt cx="2010490" cy="683355"/>
              </a:xfrm>
            </p:grpSpPr>
            <p:sp>
              <p:nvSpPr>
                <p:cNvPr id="585" name="文本框 584"/>
                <p:cNvSpPr txBox="1"/>
                <p:nvPr/>
              </p:nvSpPr>
              <p:spPr>
                <a:xfrm>
                  <a:off x="3784702" y="5547645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合同管理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586" name="左大括号 585"/>
                <p:cNvSpPr/>
                <p:nvPr/>
              </p:nvSpPr>
              <p:spPr>
                <a:xfrm>
                  <a:off x="4686990" y="5480862"/>
                  <a:ext cx="256685" cy="443216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587" name="文本框 586"/>
                <p:cNvSpPr txBox="1"/>
                <p:nvPr/>
              </p:nvSpPr>
              <p:spPr>
                <a:xfrm>
                  <a:off x="4943677" y="5375134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合同申请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588" name="文本框 587"/>
                <p:cNvSpPr txBox="1"/>
                <p:nvPr/>
              </p:nvSpPr>
              <p:spPr>
                <a:xfrm>
                  <a:off x="4943677" y="5766101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合同归档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589" name="文本框 588"/>
                <p:cNvSpPr txBox="1"/>
                <p:nvPr/>
              </p:nvSpPr>
              <p:spPr>
                <a:xfrm>
                  <a:off x="4943676" y="5587235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合同审核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</p:grpSp>
        <p:grpSp>
          <p:nvGrpSpPr>
            <p:cNvPr id="575" name="组合 574"/>
            <p:cNvGrpSpPr/>
            <p:nvPr/>
          </p:nvGrpSpPr>
          <p:grpSpPr>
            <a:xfrm>
              <a:off x="2109538" y="5836979"/>
              <a:ext cx="2460269" cy="872547"/>
              <a:chOff x="2242888" y="5900043"/>
              <a:chExt cx="2460269" cy="872547"/>
            </a:xfrm>
          </p:grpSpPr>
          <p:sp>
            <p:nvSpPr>
              <p:cNvPr id="576" name="文本框 575"/>
              <p:cNvSpPr txBox="1"/>
              <p:nvPr/>
            </p:nvSpPr>
            <p:spPr>
              <a:xfrm>
                <a:off x="2242888" y="6157362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注册登记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577" name="左大括号 576"/>
              <p:cNvSpPr/>
              <p:nvPr/>
            </p:nvSpPr>
            <p:spPr>
              <a:xfrm>
                <a:off x="3261531" y="6005771"/>
                <a:ext cx="256685" cy="636194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578" name="文本框 577"/>
              <p:cNvSpPr txBox="1"/>
              <p:nvPr/>
            </p:nvSpPr>
            <p:spPr>
              <a:xfrm>
                <a:off x="3518218" y="5900043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注册申请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579" name="文本框 578"/>
              <p:cNvSpPr txBox="1"/>
              <p:nvPr/>
            </p:nvSpPr>
            <p:spPr>
              <a:xfrm>
                <a:off x="3518218" y="6480202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产品备案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580" name="文本框 579"/>
              <p:cNvSpPr txBox="1"/>
              <p:nvPr/>
            </p:nvSpPr>
            <p:spPr>
              <a:xfrm>
                <a:off x="3518217" y="6190974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注册过程管理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</p:grpSp>
      <p:grpSp>
        <p:nvGrpSpPr>
          <p:cNvPr id="620" name="组合 619"/>
          <p:cNvGrpSpPr/>
          <p:nvPr/>
        </p:nvGrpSpPr>
        <p:grpSpPr>
          <a:xfrm>
            <a:off x="4258181" y="992240"/>
            <a:ext cx="4290823" cy="4932824"/>
            <a:chOff x="1934097" y="1126063"/>
            <a:chExt cx="4290823" cy="4932824"/>
          </a:xfrm>
        </p:grpSpPr>
        <p:sp>
          <p:nvSpPr>
            <p:cNvPr id="621" name="左大括号 620"/>
            <p:cNvSpPr/>
            <p:nvPr/>
          </p:nvSpPr>
          <p:spPr>
            <a:xfrm>
              <a:off x="1934097" y="1440746"/>
              <a:ext cx="260367" cy="418754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622" name="文本框 621"/>
            <p:cNvSpPr txBox="1"/>
            <p:nvPr/>
          </p:nvSpPr>
          <p:spPr>
            <a:xfrm>
              <a:off x="2258656" y="1300664"/>
              <a:ext cx="151836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受托合同要素录入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23" name="文本框 622"/>
            <p:cNvSpPr txBox="1"/>
            <p:nvPr/>
          </p:nvSpPr>
          <p:spPr>
            <a:xfrm>
              <a:off x="2254286" y="1957599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产品账户管理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624" name="组合 623"/>
            <p:cNvGrpSpPr/>
            <p:nvPr/>
          </p:nvGrpSpPr>
          <p:grpSpPr>
            <a:xfrm>
              <a:off x="4117310" y="1126063"/>
              <a:ext cx="1705020" cy="636057"/>
              <a:chOff x="3518216" y="763456"/>
              <a:chExt cx="1705020" cy="636057"/>
            </a:xfrm>
          </p:grpSpPr>
          <p:sp>
            <p:nvSpPr>
              <p:cNvPr id="658" name="左大括号 657"/>
              <p:cNvSpPr/>
              <p:nvPr/>
            </p:nvSpPr>
            <p:spPr>
              <a:xfrm>
                <a:off x="3518216" y="873818"/>
                <a:ext cx="266046" cy="419692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659" name="文本框 658"/>
              <p:cNvSpPr txBox="1"/>
              <p:nvPr/>
            </p:nvSpPr>
            <p:spPr>
              <a:xfrm>
                <a:off x="3871584" y="763456"/>
                <a:ext cx="1351652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利、费计算公式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660" name="文本框 659"/>
              <p:cNvSpPr txBox="1"/>
              <p:nvPr/>
            </p:nvSpPr>
            <p:spPr>
              <a:xfrm>
                <a:off x="3871584" y="1107125"/>
                <a:ext cx="1351652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收付息周期规则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625" name="左大括号 624"/>
            <p:cNvSpPr/>
            <p:nvPr/>
          </p:nvSpPr>
          <p:spPr>
            <a:xfrm>
              <a:off x="4120287" y="1880715"/>
              <a:ext cx="275652" cy="516889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626" name="文本框 625"/>
            <p:cNvSpPr txBox="1"/>
            <p:nvPr/>
          </p:nvSpPr>
          <p:spPr>
            <a:xfrm>
              <a:off x="4473655" y="1770354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申请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27" name="文本框 626"/>
            <p:cNvSpPr txBox="1"/>
            <p:nvPr/>
          </p:nvSpPr>
          <p:spPr>
            <a:xfrm>
              <a:off x="4473655" y="1987895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审批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28" name="文本框 627"/>
            <p:cNvSpPr txBox="1"/>
            <p:nvPr/>
          </p:nvSpPr>
          <p:spPr>
            <a:xfrm>
              <a:off x="4475780" y="2205436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开立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29" name="文本框 628"/>
            <p:cNvSpPr txBox="1"/>
            <p:nvPr/>
          </p:nvSpPr>
          <p:spPr>
            <a:xfrm>
              <a:off x="2254286" y="4548716"/>
              <a:ext cx="51809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配售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30" name="左大括号 629"/>
            <p:cNvSpPr/>
            <p:nvPr/>
          </p:nvSpPr>
          <p:spPr>
            <a:xfrm>
              <a:off x="2831500" y="4397125"/>
              <a:ext cx="256685" cy="63619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631" name="文本框 630"/>
            <p:cNvSpPr txBox="1"/>
            <p:nvPr/>
          </p:nvSpPr>
          <p:spPr>
            <a:xfrm>
              <a:off x="3088187" y="4291397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认购申请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32" name="文本框 631"/>
            <p:cNvSpPr txBox="1"/>
            <p:nvPr/>
          </p:nvSpPr>
          <p:spPr>
            <a:xfrm>
              <a:off x="3088187" y="4871556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受益凭证管理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33" name="文本框 632"/>
            <p:cNvSpPr txBox="1"/>
            <p:nvPr/>
          </p:nvSpPr>
          <p:spPr>
            <a:xfrm>
              <a:off x="3088186" y="4582328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额度分配管理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634" name="组合 633"/>
            <p:cNvGrpSpPr/>
            <p:nvPr/>
          </p:nvGrpSpPr>
          <p:grpSpPr>
            <a:xfrm>
              <a:off x="2254286" y="2460935"/>
              <a:ext cx="3970634" cy="1781174"/>
              <a:chOff x="2238520" y="2602840"/>
              <a:chExt cx="3970634" cy="1781174"/>
            </a:xfrm>
          </p:grpSpPr>
          <p:sp>
            <p:nvSpPr>
              <p:cNvPr id="641" name="文本框 640"/>
              <p:cNvSpPr txBox="1"/>
              <p:nvPr/>
            </p:nvSpPr>
            <p:spPr>
              <a:xfrm>
                <a:off x="2238520" y="3378449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销售路演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642" name="左大括号 641"/>
              <p:cNvSpPr/>
              <p:nvPr/>
            </p:nvSpPr>
            <p:spPr>
              <a:xfrm>
                <a:off x="3159911" y="2922985"/>
                <a:ext cx="288962" cy="1227347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grpSp>
            <p:nvGrpSpPr>
              <p:cNvPr id="643" name="组合 642"/>
              <p:cNvGrpSpPr/>
              <p:nvPr/>
            </p:nvGrpSpPr>
            <p:grpSpPr>
              <a:xfrm>
                <a:off x="3496914" y="2602840"/>
                <a:ext cx="2384705" cy="588759"/>
                <a:chOff x="4361898" y="2649576"/>
                <a:chExt cx="2384705" cy="588759"/>
              </a:xfrm>
            </p:grpSpPr>
            <p:sp>
              <p:nvSpPr>
                <p:cNvPr id="654" name="文本框 653"/>
                <p:cNvSpPr txBox="1"/>
                <p:nvPr/>
              </p:nvSpPr>
              <p:spPr>
                <a:xfrm>
                  <a:off x="4361898" y="2802574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路演推介管理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655" name="左大括号 654"/>
                <p:cNvSpPr/>
                <p:nvPr/>
              </p:nvSpPr>
              <p:spPr>
                <a:xfrm>
                  <a:off x="5638400" y="2788571"/>
                  <a:ext cx="256687" cy="301577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656" name="文本框 655"/>
                <p:cNvSpPr txBox="1"/>
                <p:nvPr/>
              </p:nvSpPr>
              <p:spPr>
                <a:xfrm>
                  <a:off x="5895088" y="2649576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推介申请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657" name="文本框 656"/>
                <p:cNvSpPr txBox="1"/>
                <p:nvPr/>
              </p:nvSpPr>
              <p:spPr>
                <a:xfrm>
                  <a:off x="5895088" y="2945947"/>
                  <a:ext cx="518091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审批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grpSp>
            <p:nvGrpSpPr>
              <p:cNvPr id="644" name="组合 643"/>
              <p:cNvGrpSpPr/>
              <p:nvPr/>
            </p:nvGrpSpPr>
            <p:grpSpPr>
              <a:xfrm>
                <a:off x="3518395" y="3784929"/>
                <a:ext cx="2690759" cy="599085"/>
                <a:chOff x="4383379" y="5124455"/>
                <a:chExt cx="2690759" cy="599085"/>
              </a:xfrm>
            </p:grpSpPr>
            <p:sp>
              <p:nvSpPr>
                <p:cNvPr id="650" name="文本框 649"/>
                <p:cNvSpPr txBox="1"/>
                <p:nvPr/>
              </p:nvSpPr>
              <p:spPr>
                <a:xfrm>
                  <a:off x="4383379" y="5296966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营销材料管理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651" name="左大括号 650"/>
                <p:cNvSpPr/>
                <p:nvPr/>
              </p:nvSpPr>
              <p:spPr>
                <a:xfrm>
                  <a:off x="5632511" y="5230183"/>
                  <a:ext cx="256685" cy="443216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652" name="文本框 651"/>
                <p:cNvSpPr txBox="1"/>
                <p:nvPr/>
              </p:nvSpPr>
              <p:spPr>
                <a:xfrm>
                  <a:off x="5889198" y="5124455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营销材料制作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653" name="文本框 652"/>
                <p:cNvSpPr txBox="1"/>
                <p:nvPr/>
              </p:nvSpPr>
              <p:spPr>
                <a:xfrm>
                  <a:off x="5889197" y="5431152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材料审核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grpSp>
            <p:nvGrpSpPr>
              <p:cNvPr id="645" name="组合 644"/>
              <p:cNvGrpSpPr/>
              <p:nvPr/>
            </p:nvGrpSpPr>
            <p:grpSpPr>
              <a:xfrm>
                <a:off x="3513064" y="3183529"/>
                <a:ext cx="2535266" cy="588759"/>
                <a:chOff x="4378048" y="4097381"/>
                <a:chExt cx="2535266" cy="588759"/>
              </a:xfrm>
            </p:grpSpPr>
            <p:sp>
              <p:nvSpPr>
                <p:cNvPr id="646" name="文本框 645"/>
                <p:cNvSpPr txBox="1"/>
                <p:nvPr/>
              </p:nvSpPr>
              <p:spPr>
                <a:xfrm>
                  <a:off x="4378048" y="4249636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路演邀请管理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647" name="左大括号 646"/>
                <p:cNvSpPr/>
                <p:nvPr/>
              </p:nvSpPr>
              <p:spPr>
                <a:xfrm>
                  <a:off x="5638399" y="4236376"/>
                  <a:ext cx="256687" cy="301577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648" name="文本框 647"/>
                <p:cNvSpPr txBox="1"/>
                <p:nvPr/>
              </p:nvSpPr>
              <p:spPr>
                <a:xfrm>
                  <a:off x="5895087" y="4097381"/>
                  <a:ext cx="1018227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邀请函制作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649" name="文本框 648"/>
                <p:cNvSpPr txBox="1"/>
                <p:nvPr/>
              </p:nvSpPr>
              <p:spPr>
                <a:xfrm>
                  <a:off x="5895087" y="4393752"/>
                  <a:ext cx="1018227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邀请函发送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</p:grpSp>
        <p:grpSp>
          <p:nvGrpSpPr>
            <p:cNvPr id="635" name="组合 634"/>
            <p:cNvGrpSpPr/>
            <p:nvPr/>
          </p:nvGrpSpPr>
          <p:grpSpPr>
            <a:xfrm>
              <a:off x="2252161" y="5186340"/>
              <a:ext cx="2871216" cy="872547"/>
              <a:chOff x="2252161" y="5186340"/>
              <a:chExt cx="2871216" cy="872547"/>
            </a:xfrm>
          </p:grpSpPr>
          <p:sp>
            <p:nvSpPr>
              <p:cNvPr id="636" name="文本框 635"/>
              <p:cNvSpPr txBox="1"/>
              <p:nvPr/>
            </p:nvSpPr>
            <p:spPr>
              <a:xfrm>
                <a:off x="2252161" y="5461171"/>
                <a:ext cx="1685077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（首次）受益人大会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637" name="左大括号 636"/>
              <p:cNvSpPr/>
              <p:nvPr/>
            </p:nvSpPr>
            <p:spPr>
              <a:xfrm>
                <a:off x="4015175" y="5292068"/>
                <a:ext cx="256685" cy="636194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638" name="文本框 637"/>
              <p:cNvSpPr txBox="1"/>
              <p:nvPr/>
            </p:nvSpPr>
            <p:spPr>
              <a:xfrm>
                <a:off x="4271862" y="5186340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会议召开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639" name="文本框 638"/>
              <p:cNvSpPr txBox="1"/>
              <p:nvPr/>
            </p:nvSpPr>
            <p:spPr>
              <a:xfrm>
                <a:off x="4271862" y="5766499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材料归档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640" name="文本框 639"/>
              <p:cNvSpPr txBox="1"/>
              <p:nvPr/>
            </p:nvSpPr>
            <p:spPr>
              <a:xfrm>
                <a:off x="4271861" y="5477271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会议材料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</p:grpSp>
      <p:sp>
        <p:nvSpPr>
          <p:cNvPr id="661" name="矩形 660"/>
          <p:cNvSpPr/>
          <p:nvPr/>
        </p:nvSpPr>
        <p:spPr>
          <a:xfrm>
            <a:off x="2756441" y="6003852"/>
            <a:ext cx="1145823" cy="338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 smtClean="0"/>
              <a:t>清算管理</a:t>
            </a:r>
            <a:endParaRPr kumimoji="1" lang="zh-CN" altLang="en-US" sz="1600" dirty="0"/>
          </a:p>
        </p:txBody>
      </p:sp>
      <p:sp>
        <p:nvSpPr>
          <p:cNvPr id="662" name="矩形 661"/>
          <p:cNvSpPr/>
          <p:nvPr/>
        </p:nvSpPr>
        <p:spPr>
          <a:xfrm>
            <a:off x="2755259" y="6007657"/>
            <a:ext cx="1145823" cy="3386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/>
              <a:t>清算</a:t>
            </a:r>
            <a:r>
              <a:rPr kumimoji="1" lang="zh-CN" altLang="en-US" sz="1600" dirty="0" smtClean="0"/>
              <a:t>管理</a:t>
            </a:r>
            <a:endParaRPr kumimoji="1" lang="zh-CN" altLang="en-US" sz="1600" dirty="0"/>
          </a:p>
        </p:txBody>
      </p:sp>
      <p:grpSp>
        <p:nvGrpSpPr>
          <p:cNvPr id="688" name="组合 687"/>
          <p:cNvGrpSpPr/>
          <p:nvPr/>
        </p:nvGrpSpPr>
        <p:grpSpPr>
          <a:xfrm>
            <a:off x="4291441" y="348467"/>
            <a:ext cx="3606431" cy="6159151"/>
            <a:chOff x="1886799" y="723908"/>
            <a:chExt cx="3606431" cy="6159151"/>
          </a:xfrm>
        </p:grpSpPr>
        <p:sp>
          <p:nvSpPr>
            <p:cNvPr id="689" name="左大括号 688"/>
            <p:cNvSpPr/>
            <p:nvPr/>
          </p:nvSpPr>
          <p:spPr>
            <a:xfrm>
              <a:off x="1886799" y="1078139"/>
              <a:ext cx="336376" cy="5449468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690" name="文本框 689"/>
            <p:cNvSpPr txBox="1"/>
            <p:nvPr/>
          </p:nvSpPr>
          <p:spPr>
            <a:xfrm>
              <a:off x="2242890" y="100112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开户管理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91" name="文本框 690"/>
            <p:cNvSpPr txBox="1"/>
            <p:nvPr/>
          </p:nvSpPr>
          <p:spPr>
            <a:xfrm>
              <a:off x="2238520" y="1894532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>
                  <a:solidFill>
                    <a:srgbClr val="767171"/>
                  </a:solidFill>
                </a:rPr>
                <a:t>销</a:t>
              </a:r>
              <a:r>
                <a:rPr kumimoji="1" lang="zh-CN" altLang="en-US" sz="1300" dirty="0" smtClean="0">
                  <a:solidFill>
                    <a:srgbClr val="767171"/>
                  </a:solidFill>
                </a:rPr>
                <a:t>户管理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92" name="文本框 691"/>
            <p:cNvSpPr txBox="1"/>
            <p:nvPr/>
          </p:nvSpPr>
          <p:spPr>
            <a:xfrm>
              <a:off x="2242890" y="2677442"/>
              <a:ext cx="73129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认</a:t>
              </a:r>
              <a:r>
                <a:rPr kumimoji="1" lang="en-US" altLang="zh-CN" sz="1300" dirty="0" smtClean="0">
                  <a:solidFill>
                    <a:srgbClr val="767171"/>
                  </a:solidFill>
                </a:rPr>
                <a:t>/</a:t>
              </a:r>
              <a:r>
                <a:rPr kumimoji="1" lang="zh-CN" altLang="en-US" sz="1300" dirty="0" smtClean="0">
                  <a:solidFill>
                    <a:srgbClr val="767171"/>
                  </a:solidFill>
                </a:rPr>
                <a:t>申购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93" name="文本框 692"/>
            <p:cNvSpPr txBox="1"/>
            <p:nvPr/>
          </p:nvSpPr>
          <p:spPr>
            <a:xfrm>
              <a:off x="2242888" y="3288034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份额确认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694" name="组合 693"/>
            <p:cNvGrpSpPr/>
            <p:nvPr/>
          </p:nvGrpSpPr>
          <p:grpSpPr>
            <a:xfrm>
              <a:off x="3191347" y="723908"/>
              <a:ext cx="1553955" cy="869364"/>
              <a:chOff x="3191347" y="723908"/>
              <a:chExt cx="1553955" cy="869364"/>
            </a:xfrm>
          </p:grpSpPr>
          <p:sp>
            <p:nvSpPr>
              <p:cNvPr id="735" name="左大括号 734"/>
              <p:cNvSpPr/>
              <p:nvPr/>
            </p:nvSpPr>
            <p:spPr>
              <a:xfrm>
                <a:off x="3191347" y="839874"/>
                <a:ext cx="278716" cy="626317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736" name="文本框 735"/>
              <p:cNvSpPr txBox="1"/>
              <p:nvPr/>
            </p:nvSpPr>
            <p:spPr>
              <a:xfrm>
                <a:off x="3558237" y="723908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账户设立申请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737" name="文本框 736"/>
              <p:cNvSpPr txBox="1"/>
              <p:nvPr/>
            </p:nvSpPr>
            <p:spPr>
              <a:xfrm>
                <a:off x="3558237" y="1004513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账户设立审核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738" name="文本框 737"/>
              <p:cNvSpPr txBox="1"/>
              <p:nvPr/>
            </p:nvSpPr>
            <p:spPr>
              <a:xfrm>
                <a:off x="3560362" y="1300884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设立材料归档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695" name="组合 694"/>
            <p:cNvGrpSpPr/>
            <p:nvPr/>
          </p:nvGrpSpPr>
          <p:grpSpPr>
            <a:xfrm>
              <a:off x="3110485" y="2486370"/>
              <a:ext cx="1374820" cy="664407"/>
              <a:chOff x="3346971" y="2612498"/>
              <a:chExt cx="1374820" cy="664407"/>
            </a:xfrm>
          </p:grpSpPr>
          <p:sp>
            <p:nvSpPr>
              <p:cNvPr id="732" name="左大括号 731"/>
              <p:cNvSpPr/>
              <p:nvPr/>
            </p:nvSpPr>
            <p:spPr>
              <a:xfrm>
                <a:off x="3346971" y="2733235"/>
                <a:ext cx="246969" cy="421301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733" name="文本框 732"/>
              <p:cNvSpPr txBox="1"/>
              <p:nvPr/>
            </p:nvSpPr>
            <p:spPr>
              <a:xfrm>
                <a:off x="3654951" y="2612498"/>
                <a:ext cx="10647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认</a:t>
                </a:r>
                <a:r>
                  <a:rPr kumimoji="1" lang="en-US" altLang="zh-CN" sz="1300" dirty="0" smtClean="0">
                    <a:solidFill>
                      <a:srgbClr val="767171"/>
                    </a:solidFill>
                  </a:rPr>
                  <a:t>/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申购单据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734" name="文本框 733"/>
              <p:cNvSpPr txBox="1"/>
              <p:nvPr/>
            </p:nvSpPr>
            <p:spPr>
              <a:xfrm>
                <a:off x="3657076" y="2984517"/>
                <a:ext cx="10647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认</a:t>
                </a:r>
                <a:r>
                  <a:rPr kumimoji="1" lang="en-US" altLang="zh-CN" sz="1300" dirty="0" smtClean="0">
                    <a:solidFill>
                      <a:srgbClr val="767171"/>
                    </a:solidFill>
                  </a:rPr>
                  <a:t>/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申购流水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696" name="组合 695"/>
            <p:cNvGrpSpPr/>
            <p:nvPr/>
          </p:nvGrpSpPr>
          <p:grpSpPr>
            <a:xfrm>
              <a:off x="3263251" y="1532608"/>
              <a:ext cx="1777136" cy="1008075"/>
              <a:chOff x="3357847" y="1595672"/>
              <a:chExt cx="1777136" cy="1008075"/>
            </a:xfrm>
          </p:grpSpPr>
          <p:grpSp>
            <p:nvGrpSpPr>
              <p:cNvPr id="726" name="组合 725"/>
              <p:cNvGrpSpPr/>
              <p:nvPr/>
            </p:nvGrpSpPr>
            <p:grpSpPr>
              <a:xfrm>
                <a:off x="3357847" y="1595672"/>
                <a:ext cx="1777136" cy="887177"/>
                <a:chOff x="3389379" y="1595672"/>
                <a:chExt cx="1777136" cy="887177"/>
              </a:xfrm>
            </p:grpSpPr>
            <p:sp>
              <p:nvSpPr>
                <p:cNvPr id="728" name="左大括号 727"/>
                <p:cNvSpPr/>
                <p:nvPr/>
              </p:nvSpPr>
              <p:spPr>
                <a:xfrm>
                  <a:off x="3389379" y="1753332"/>
                  <a:ext cx="204561" cy="729517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729" name="文本框 728"/>
                <p:cNvSpPr txBox="1"/>
                <p:nvPr/>
              </p:nvSpPr>
              <p:spPr>
                <a:xfrm>
                  <a:off x="3648151" y="1595672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销户申请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730" name="文本框 729"/>
                <p:cNvSpPr txBox="1"/>
                <p:nvPr/>
              </p:nvSpPr>
              <p:spPr>
                <a:xfrm>
                  <a:off x="3648151" y="1828979"/>
                  <a:ext cx="1518364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账户持有额度检查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731" name="文本框 730"/>
                <p:cNvSpPr txBox="1"/>
                <p:nvPr/>
              </p:nvSpPr>
              <p:spPr>
                <a:xfrm>
                  <a:off x="3650276" y="2062286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销户审核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sp>
            <p:nvSpPr>
              <p:cNvPr id="727" name="文本框 726"/>
              <p:cNvSpPr txBox="1"/>
              <p:nvPr/>
            </p:nvSpPr>
            <p:spPr>
              <a:xfrm>
                <a:off x="3625542" y="2311359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自动销户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697" name="组合 696"/>
            <p:cNvGrpSpPr/>
            <p:nvPr/>
          </p:nvGrpSpPr>
          <p:grpSpPr>
            <a:xfrm>
              <a:off x="3173545" y="3116477"/>
              <a:ext cx="1496795" cy="636057"/>
              <a:chOff x="3346971" y="3289903"/>
              <a:chExt cx="1496795" cy="636057"/>
            </a:xfrm>
          </p:grpSpPr>
          <p:sp>
            <p:nvSpPr>
              <p:cNvPr id="723" name="左大括号 722"/>
              <p:cNvSpPr/>
              <p:nvPr/>
            </p:nvSpPr>
            <p:spPr>
              <a:xfrm>
                <a:off x="3346971" y="3425094"/>
                <a:ext cx="246969" cy="363185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724" name="文本框 723"/>
              <p:cNvSpPr txBox="1"/>
              <p:nvPr/>
            </p:nvSpPr>
            <p:spPr>
              <a:xfrm>
                <a:off x="3658826" y="3289903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份额确认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725" name="文本框 724"/>
              <p:cNvSpPr txBox="1"/>
              <p:nvPr/>
            </p:nvSpPr>
            <p:spPr>
              <a:xfrm>
                <a:off x="3658826" y="3633572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交易流水确认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698" name="文本框 697"/>
            <p:cNvSpPr txBox="1"/>
            <p:nvPr/>
          </p:nvSpPr>
          <p:spPr>
            <a:xfrm>
              <a:off x="2238519" y="4303973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份额转让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99" name="文本框 698"/>
            <p:cNvSpPr txBox="1"/>
            <p:nvPr/>
          </p:nvSpPr>
          <p:spPr>
            <a:xfrm>
              <a:off x="2233847" y="549142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赎回管理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700" name="文本框 699"/>
            <p:cNvSpPr txBox="1"/>
            <p:nvPr/>
          </p:nvSpPr>
          <p:spPr>
            <a:xfrm>
              <a:off x="2233846" y="6345412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还本注销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701" name="组合 700"/>
            <p:cNvGrpSpPr/>
            <p:nvPr/>
          </p:nvGrpSpPr>
          <p:grpSpPr>
            <a:xfrm>
              <a:off x="3162874" y="3748831"/>
              <a:ext cx="2330356" cy="1453503"/>
              <a:chOff x="3336297" y="3922254"/>
              <a:chExt cx="2330356" cy="1453503"/>
            </a:xfrm>
          </p:grpSpPr>
          <p:sp>
            <p:nvSpPr>
              <p:cNvPr id="716" name="左大括号 715"/>
              <p:cNvSpPr/>
              <p:nvPr/>
            </p:nvSpPr>
            <p:spPr>
              <a:xfrm>
                <a:off x="3336297" y="3994380"/>
                <a:ext cx="257643" cy="1286781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717" name="文本框 716"/>
              <p:cNvSpPr txBox="1"/>
              <p:nvPr/>
            </p:nvSpPr>
            <p:spPr>
              <a:xfrm>
                <a:off x="3648152" y="3922254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份额转让申请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718" name="文本框 717"/>
              <p:cNvSpPr txBox="1"/>
              <p:nvPr/>
            </p:nvSpPr>
            <p:spPr>
              <a:xfrm>
                <a:off x="3648152" y="4155561"/>
                <a:ext cx="2018501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自动分配各账户受让额度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719" name="文本框 718"/>
              <p:cNvSpPr txBox="1"/>
              <p:nvPr/>
            </p:nvSpPr>
            <p:spPr>
              <a:xfrm>
                <a:off x="3650277" y="4404634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转让审核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720" name="文本框 719"/>
              <p:cNvSpPr txBox="1"/>
              <p:nvPr/>
            </p:nvSpPr>
            <p:spPr>
              <a:xfrm>
                <a:off x="3654950" y="4605952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转让协议签署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721" name="文本框 720"/>
              <p:cNvSpPr txBox="1"/>
              <p:nvPr/>
            </p:nvSpPr>
            <p:spPr>
              <a:xfrm>
                <a:off x="3654950" y="4842334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财务划款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722" name="文本框 721"/>
              <p:cNvSpPr txBox="1"/>
              <p:nvPr/>
            </p:nvSpPr>
            <p:spPr>
              <a:xfrm>
                <a:off x="3654950" y="5083369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财务对账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702" name="组合 701"/>
            <p:cNvGrpSpPr/>
            <p:nvPr/>
          </p:nvGrpSpPr>
          <p:grpSpPr>
            <a:xfrm>
              <a:off x="3163191" y="5178086"/>
              <a:ext cx="1163370" cy="973371"/>
              <a:chOff x="3163191" y="5178086"/>
              <a:chExt cx="1163370" cy="973371"/>
            </a:xfrm>
          </p:grpSpPr>
          <p:grpSp>
            <p:nvGrpSpPr>
              <p:cNvPr id="709" name="组合 708"/>
              <p:cNvGrpSpPr/>
              <p:nvPr/>
            </p:nvGrpSpPr>
            <p:grpSpPr>
              <a:xfrm>
                <a:off x="3163191" y="5178086"/>
                <a:ext cx="1163370" cy="869364"/>
                <a:chOff x="3163191" y="5178086"/>
                <a:chExt cx="1163370" cy="869364"/>
              </a:xfrm>
            </p:grpSpPr>
            <p:grpSp>
              <p:nvGrpSpPr>
                <p:cNvPr id="711" name="组合 710"/>
                <p:cNvGrpSpPr/>
                <p:nvPr/>
              </p:nvGrpSpPr>
              <p:grpSpPr>
                <a:xfrm>
                  <a:off x="3163191" y="5178086"/>
                  <a:ext cx="1163370" cy="869364"/>
                  <a:chOff x="3346971" y="3289903"/>
                  <a:chExt cx="1163370" cy="869364"/>
                </a:xfrm>
              </p:grpSpPr>
              <p:sp>
                <p:nvSpPr>
                  <p:cNvPr id="713" name="左大括号 712"/>
                  <p:cNvSpPr/>
                  <p:nvPr/>
                </p:nvSpPr>
                <p:spPr>
                  <a:xfrm>
                    <a:off x="3346971" y="3362030"/>
                    <a:ext cx="246969" cy="797237"/>
                  </a:xfrm>
                  <a:prstGeom prst="leftBrace">
                    <a:avLst/>
                  </a:prstGeom>
                  <a:ln w="38100" cmpd="sng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 sz="320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714" name="文本框 713"/>
                  <p:cNvSpPr txBox="1"/>
                  <p:nvPr/>
                </p:nvSpPr>
                <p:spPr>
                  <a:xfrm>
                    <a:off x="3658826" y="3289903"/>
                    <a:ext cx="851515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赎回申请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  <p:sp>
                <p:nvSpPr>
                  <p:cNvPr id="715" name="文本框 714"/>
                  <p:cNvSpPr txBox="1"/>
                  <p:nvPr/>
                </p:nvSpPr>
                <p:spPr>
                  <a:xfrm>
                    <a:off x="3658826" y="3507444"/>
                    <a:ext cx="851515" cy="2923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zh-CN" altLang="en-US" sz="1300" dirty="0" smtClean="0">
                        <a:solidFill>
                          <a:srgbClr val="767171"/>
                        </a:solidFill>
                      </a:rPr>
                      <a:t>减持份额</a:t>
                    </a:r>
                    <a:endParaRPr kumimoji="1" lang="zh-CN" altLang="en-US" sz="1300" dirty="0">
                      <a:solidFill>
                        <a:srgbClr val="767171"/>
                      </a:solidFill>
                    </a:endParaRPr>
                  </a:p>
                </p:txBody>
              </p:sp>
            </p:grpSp>
            <p:sp>
              <p:nvSpPr>
                <p:cNvPr id="712" name="文本框 711"/>
                <p:cNvSpPr txBox="1"/>
                <p:nvPr/>
              </p:nvSpPr>
              <p:spPr>
                <a:xfrm>
                  <a:off x="3466068" y="5627348"/>
                  <a:ext cx="851515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赎回审批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sp>
            <p:nvSpPr>
              <p:cNvPr id="710" name="文本框 709"/>
              <p:cNvSpPr txBox="1"/>
              <p:nvPr/>
            </p:nvSpPr>
            <p:spPr>
              <a:xfrm>
                <a:off x="3475046" y="5859069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赎回确认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703" name="组合 702"/>
            <p:cNvGrpSpPr/>
            <p:nvPr/>
          </p:nvGrpSpPr>
          <p:grpSpPr>
            <a:xfrm>
              <a:off x="3154213" y="6110514"/>
              <a:ext cx="1505636" cy="772545"/>
              <a:chOff x="3154213" y="6078982"/>
              <a:chExt cx="1505636" cy="772545"/>
            </a:xfrm>
          </p:grpSpPr>
          <p:grpSp>
            <p:nvGrpSpPr>
              <p:cNvPr id="704" name="组合 703"/>
              <p:cNvGrpSpPr/>
              <p:nvPr/>
            </p:nvGrpSpPr>
            <p:grpSpPr>
              <a:xfrm>
                <a:off x="3154213" y="6078982"/>
                <a:ext cx="1496795" cy="662183"/>
                <a:chOff x="3346971" y="3258371"/>
                <a:chExt cx="1496795" cy="662183"/>
              </a:xfrm>
            </p:grpSpPr>
            <p:sp>
              <p:nvSpPr>
                <p:cNvPr id="706" name="左大括号 705"/>
                <p:cNvSpPr/>
                <p:nvPr/>
              </p:nvSpPr>
              <p:spPr>
                <a:xfrm>
                  <a:off x="3346971" y="3362030"/>
                  <a:ext cx="255947" cy="558524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707" name="文本框 706"/>
                <p:cNvSpPr txBox="1"/>
                <p:nvPr/>
              </p:nvSpPr>
              <p:spPr>
                <a:xfrm>
                  <a:off x="3658826" y="3258371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还本注销申请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708" name="文本框 707"/>
                <p:cNvSpPr txBox="1"/>
                <p:nvPr/>
              </p:nvSpPr>
              <p:spPr>
                <a:xfrm>
                  <a:off x="3658826" y="3507444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还本注销审批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sp>
            <p:nvSpPr>
              <p:cNvPr id="705" name="文本框 704"/>
              <p:cNvSpPr txBox="1"/>
              <p:nvPr/>
            </p:nvSpPr>
            <p:spPr>
              <a:xfrm>
                <a:off x="3474909" y="6559139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注销份额确认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</p:grpSp>
      <p:grpSp>
        <p:nvGrpSpPr>
          <p:cNvPr id="805" name="组合 804"/>
          <p:cNvGrpSpPr/>
          <p:nvPr/>
        </p:nvGrpSpPr>
        <p:grpSpPr>
          <a:xfrm>
            <a:off x="4250892" y="68457"/>
            <a:ext cx="4467170" cy="6765187"/>
            <a:chOff x="1918331" y="-48622"/>
            <a:chExt cx="4467170" cy="6765187"/>
          </a:xfrm>
        </p:grpSpPr>
        <p:sp>
          <p:nvSpPr>
            <p:cNvPr id="806" name="左大括号 805"/>
            <p:cNvSpPr/>
            <p:nvPr/>
          </p:nvSpPr>
          <p:spPr>
            <a:xfrm>
              <a:off x="1918331" y="494798"/>
              <a:ext cx="256833" cy="5208463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807" name="文本框 806"/>
            <p:cNvSpPr txBox="1"/>
            <p:nvPr/>
          </p:nvSpPr>
          <p:spPr>
            <a:xfrm>
              <a:off x="2242890" y="354717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收益分配管理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808" name="文本框 807"/>
            <p:cNvSpPr txBox="1"/>
            <p:nvPr/>
          </p:nvSpPr>
          <p:spPr>
            <a:xfrm>
              <a:off x="2238520" y="964353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年度现场调研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809" name="文本框 808"/>
            <p:cNvSpPr txBox="1"/>
            <p:nvPr/>
          </p:nvSpPr>
          <p:spPr>
            <a:xfrm>
              <a:off x="2242890" y="1636896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年度信息披露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810" name="文本框 809"/>
            <p:cNvSpPr txBox="1"/>
            <p:nvPr/>
          </p:nvSpPr>
          <p:spPr>
            <a:xfrm>
              <a:off x="2242888" y="2420908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收益凭证管理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811" name="组合 810"/>
            <p:cNvGrpSpPr/>
            <p:nvPr/>
          </p:nvGrpSpPr>
          <p:grpSpPr>
            <a:xfrm>
              <a:off x="3468209" y="823147"/>
              <a:ext cx="2205157" cy="664406"/>
              <a:chOff x="3389379" y="1958285"/>
              <a:chExt cx="2205157" cy="664406"/>
            </a:xfrm>
          </p:grpSpPr>
          <p:sp>
            <p:nvSpPr>
              <p:cNvPr id="862" name="左大括号 861"/>
              <p:cNvSpPr/>
              <p:nvPr/>
            </p:nvSpPr>
            <p:spPr>
              <a:xfrm>
                <a:off x="3389379" y="2037115"/>
                <a:ext cx="342284" cy="459215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863" name="文本框 862"/>
              <p:cNvSpPr txBox="1"/>
              <p:nvPr/>
            </p:nvSpPr>
            <p:spPr>
              <a:xfrm>
                <a:off x="3742747" y="1958285"/>
                <a:ext cx="1851789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发起年度现场调研需求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64" name="文本框 863"/>
              <p:cNvSpPr txBox="1"/>
              <p:nvPr/>
            </p:nvSpPr>
            <p:spPr>
              <a:xfrm>
                <a:off x="3742747" y="2144294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提交信评任务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65" name="文本框 864"/>
              <p:cNvSpPr txBox="1"/>
              <p:nvPr/>
            </p:nvSpPr>
            <p:spPr>
              <a:xfrm>
                <a:off x="3744872" y="2330303"/>
                <a:ext cx="1518364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提交风控报告任务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812" name="组合 811"/>
            <p:cNvGrpSpPr/>
            <p:nvPr/>
          </p:nvGrpSpPr>
          <p:grpSpPr>
            <a:xfrm>
              <a:off x="3520394" y="1445821"/>
              <a:ext cx="1542343" cy="664406"/>
              <a:chOff x="3520394" y="3385017"/>
              <a:chExt cx="1542343" cy="664406"/>
            </a:xfrm>
          </p:grpSpPr>
          <p:sp>
            <p:nvSpPr>
              <p:cNvPr id="858" name="左大括号 857"/>
              <p:cNvSpPr/>
              <p:nvPr/>
            </p:nvSpPr>
            <p:spPr>
              <a:xfrm>
                <a:off x="3520394" y="3553052"/>
                <a:ext cx="264979" cy="326128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859" name="文本框 858"/>
              <p:cNvSpPr txBox="1"/>
              <p:nvPr/>
            </p:nvSpPr>
            <p:spPr>
              <a:xfrm>
                <a:off x="3875672" y="3385017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提交年度信息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60" name="文本框 859"/>
              <p:cNvSpPr txBox="1"/>
              <p:nvPr/>
            </p:nvSpPr>
            <p:spPr>
              <a:xfrm>
                <a:off x="3875672" y="3586792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审核年度信息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61" name="文本框 860"/>
              <p:cNvSpPr txBox="1"/>
              <p:nvPr/>
            </p:nvSpPr>
            <p:spPr>
              <a:xfrm>
                <a:off x="3877797" y="3757035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发布年度信息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813" name="文本框 812"/>
            <p:cNvSpPr txBox="1"/>
            <p:nvPr/>
          </p:nvSpPr>
          <p:spPr>
            <a:xfrm>
              <a:off x="2238520" y="3404464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信评任务管理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814" name="文本框 813"/>
            <p:cNvSpPr txBox="1"/>
            <p:nvPr/>
          </p:nvSpPr>
          <p:spPr>
            <a:xfrm>
              <a:off x="2233847" y="4049769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日常任务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815" name="组合 814"/>
            <p:cNvGrpSpPr/>
            <p:nvPr/>
          </p:nvGrpSpPr>
          <p:grpSpPr>
            <a:xfrm>
              <a:off x="3522433" y="-48622"/>
              <a:ext cx="1519487" cy="928534"/>
              <a:chOff x="3270177" y="723908"/>
              <a:chExt cx="1519487" cy="928534"/>
            </a:xfrm>
          </p:grpSpPr>
          <p:sp>
            <p:nvSpPr>
              <p:cNvPr id="853" name="左大括号 852"/>
              <p:cNvSpPr/>
              <p:nvPr/>
            </p:nvSpPr>
            <p:spPr>
              <a:xfrm>
                <a:off x="3270177" y="839874"/>
                <a:ext cx="241573" cy="627637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854" name="文本框 853"/>
              <p:cNvSpPr txBox="1"/>
              <p:nvPr/>
            </p:nvSpPr>
            <p:spPr>
              <a:xfrm>
                <a:off x="3558237" y="723908"/>
                <a:ext cx="1231427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利息</a:t>
                </a:r>
                <a:r>
                  <a:rPr kumimoji="1" lang="en-US" altLang="zh-CN" sz="1300" dirty="0" smtClean="0">
                    <a:solidFill>
                      <a:srgbClr val="767171"/>
                    </a:solidFill>
                  </a:rPr>
                  <a:t>/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费用核算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55" name="文本框 854"/>
              <p:cNvSpPr txBox="1"/>
              <p:nvPr/>
            </p:nvSpPr>
            <p:spPr>
              <a:xfrm>
                <a:off x="3558237" y="909917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收息任务管理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56" name="文本框 855"/>
              <p:cNvSpPr txBox="1"/>
              <p:nvPr/>
            </p:nvSpPr>
            <p:spPr>
              <a:xfrm>
                <a:off x="3560362" y="1143224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收益分配管理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57" name="文本框 856"/>
              <p:cNvSpPr txBox="1"/>
              <p:nvPr/>
            </p:nvSpPr>
            <p:spPr>
              <a:xfrm>
                <a:off x="3558237" y="1360054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付款指令管理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816" name="组合 815"/>
            <p:cNvGrpSpPr/>
            <p:nvPr/>
          </p:nvGrpSpPr>
          <p:grpSpPr>
            <a:xfrm>
              <a:off x="3509721" y="2043326"/>
              <a:ext cx="1884315" cy="1145876"/>
              <a:chOff x="3509721" y="4297837"/>
              <a:chExt cx="1884315" cy="1145876"/>
            </a:xfrm>
          </p:grpSpPr>
          <p:sp>
            <p:nvSpPr>
              <p:cNvPr id="847" name="左大括号 846"/>
              <p:cNvSpPr/>
              <p:nvPr/>
            </p:nvSpPr>
            <p:spPr>
              <a:xfrm>
                <a:off x="3509721" y="4401495"/>
                <a:ext cx="300772" cy="885303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848" name="文本框 847"/>
              <p:cNvSpPr txBox="1"/>
              <p:nvPr/>
            </p:nvSpPr>
            <p:spPr>
              <a:xfrm>
                <a:off x="3868874" y="4297837"/>
                <a:ext cx="1351652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登记受益人信息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49" name="文本框 848"/>
              <p:cNvSpPr txBox="1"/>
              <p:nvPr/>
            </p:nvSpPr>
            <p:spPr>
              <a:xfrm>
                <a:off x="3868874" y="4499612"/>
                <a:ext cx="1351652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复核受益人信息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50" name="文本框 849"/>
              <p:cNvSpPr txBox="1"/>
              <p:nvPr/>
            </p:nvSpPr>
            <p:spPr>
              <a:xfrm>
                <a:off x="3870999" y="4732919"/>
                <a:ext cx="1518364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登记持有凭证信息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51" name="文本框 850"/>
              <p:cNvSpPr txBox="1"/>
              <p:nvPr/>
            </p:nvSpPr>
            <p:spPr>
              <a:xfrm>
                <a:off x="3875672" y="4934237"/>
                <a:ext cx="1518364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>
                    <a:solidFill>
                      <a:srgbClr val="767171"/>
                    </a:solidFill>
                  </a:rPr>
                  <a:t>复核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持有</a:t>
                </a:r>
                <a:r>
                  <a:rPr kumimoji="1" lang="zh-CN" altLang="en-US" sz="1300" dirty="0">
                    <a:solidFill>
                      <a:srgbClr val="767171"/>
                    </a:solidFill>
                  </a:rPr>
                  <a:t>凭证信息</a:t>
                </a:r>
              </a:p>
            </p:txBody>
          </p:sp>
          <p:sp>
            <p:nvSpPr>
              <p:cNvPr id="852" name="文本框 851"/>
              <p:cNvSpPr txBox="1"/>
              <p:nvPr/>
            </p:nvSpPr>
            <p:spPr>
              <a:xfrm>
                <a:off x="3880345" y="5151325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生成持有证明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817" name="组合 816"/>
            <p:cNvGrpSpPr/>
            <p:nvPr/>
          </p:nvGrpSpPr>
          <p:grpSpPr>
            <a:xfrm>
              <a:off x="3513610" y="3147420"/>
              <a:ext cx="1542343" cy="743236"/>
              <a:chOff x="3513610" y="4361387"/>
              <a:chExt cx="1542343" cy="743236"/>
            </a:xfrm>
          </p:grpSpPr>
          <p:sp>
            <p:nvSpPr>
              <p:cNvPr id="843" name="左大括号 842"/>
              <p:cNvSpPr/>
              <p:nvPr/>
            </p:nvSpPr>
            <p:spPr>
              <a:xfrm>
                <a:off x="3513610" y="4529422"/>
                <a:ext cx="271763" cy="444065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844" name="文本框 843"/>
              <p:cNvSpPr txBox="1"/>
              <p:nvPr/>
            </p:nvSpPr>
            <p:spPr>
              <a:xfrm>
                <a:off x="3868888" y="4361387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发起信评任务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45" name="文本框 844"/>
              <p:cNvSpPr txBox="1"/>
              <p:nvPr/>
            </p:nvSpPr>
            <p:spPr>
              <a:xfrm>
                <a:off x="3868888" y="4594694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信评任务审批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46" name="文本框 845"/>
              <p:cNvSpPr txBox="1"/>
              <p:nvPr/>
            </p:nvSpPr>
            <p:spPr>
              <a:xfrm>
                <a:off x="3871013" y="4812235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项目评估报告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818" name="组合 817"/>
            <p:cNvGrpSpPr/>
            <p:nvPr/>
          </p:nvGrpSpPr>
          <p:grpSpPr>
            <a:xfrm>
              <a:off x="3520394" y="3884142"/>
              <a:ext cx="1873642" cy="680174"/>
              <a:chOff x="3520394" y="5176940"/>
              <a:chExt cx="1873642" cy="680174"/>
            </a:xfrm>
          </p:grpSpPr>
          <p:sp>
            <p:nvSpPr>
              <p:cNvPr id="839" name="左大括号 838"/>
              <p:cNvSpPr/>
              <p:nvPr/>
            </p:nvSpPr>
            <p:spPr>
              <a:xfrm>
                <a:off x="3520394" y="5297677"/>
                <a:ext cx="247565" cy="428723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840" name="文本框 839"/>
              <p:cNvSpPr txBox="1"/>
              <p:nvPr/>
            </p:nvSpPr>
            <p:spPr>
              <a:xfrm>
                <a:off x="3875672" y="5176940"/>
                <a:ext cx="1518364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交易结构变更管理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41" name="文本框 840"/>
              <p:cNvSpPr txBox="1"/>
              <p:nvPr/>
            </p:nvSpPr>
            <p:spPr>
              <a:xfrm>
                <a:off x="3875672" y="5362949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应急事件处理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42" name="文本框 841"/>
              <p:cNvSpPr txBox="1"/>
              <p:nvPr/>
            </p:nvSpPr>
            <p:spPr>
              <a:xfrm>
                <a:off x="3877797" y="5564726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财务指标预警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sp>
          <p:nvSpPr>
            <p:cNvPr id="819" name="文本框 818"/>
            <p:cNvSpPr txBox="1"/>
            <p:nvPr/>
          </p:nvSpPr>
          <p:spPr>
            <a:xfrm>
              <a:off x="2233847" y="5407371"/>
              <a:ext cx="96372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回售</a:t>
              </a:r>
              <a:r>
                <a:rPr kumimoji="1" lang="en-US" altLang="zh-CN" sz="1300" dirty="0" smtClean="0">
                  <a:solidFill>
                    <a:srgbClr val="767171"/>
                  </a:solidFill>
                </a:rPr>
                <a:t>&amp;</a:t>
              </a:r>
              <a:r>
                <a:rPr kumimoji="1" lang="zh-CN" altLang="en-US" sz="1300" dirty="0" smtClean="0">
                  <a:solidFill>
                    <a:srgbClr val="767171"/>
                  </a:solidFill>
                </a:rPr>
                <a:t>赎回</a:t>
              </a:r>
              <a:endParaRPr kumimoji="1" lang="en-US" altLang="zh-CN" sz="1300" dirty="0" smtClean="0">
                <a:solidFill>
                  <a:srgbClr val="767171"/>
                </a:solidFill>
              </a:endParaRPr>
            </a:p>
            <a:p>
              <a:r>
                <a:rPr kumimoji="1" lang="en-US" altLang="zh-CN" sz="1300" dirty="0" smtClean="0">
                  <a:solidFill>
                    <a:srgbClr val="767171"/>
                  </a:solidFill>
                </a:rPr>
                <a:t>(</a:t>
              </a:r>
              <a:r>
                <a:rPr kumimoji="1" lang="zh-CN" altLang="en-US" sz="1300" dirty="0" smtClean="0">
                  <a:solidFill>
                    <a:srgbClr val="767171"/>
                  </a:solidFill>
                </a:rPr>
                <a:t>提前还本</a:t>
              </a:r>
              <a:r>
                <a:rPr kumimoji="1" lang="en-US" altLang="zh-CN" sz="1300" dirty="0" smtClean="0">
                  <a:solidFill>
                    <a:srgbClr val="767171"/>
                  </a:solidFill>
                </a:rPr>
                <a:t>)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820" name="组合 819"/>
            <p:cNvGrpSpPr/>
            <p:nvPr/>
          </p:nvGrpSpPr>
          <p:grpSpPr>
            <a:xfrm>
              <a:off x="3332753" y="4574947"/>
              <a:ext cx="3052748" cy="2141618"/>
              <a:chOff x="3726891" y="4622245"/>
              <a:chExt cx="3052748" cy="2141618"/>
            </a:xfrm>
          </p:grpSpPr>
          <p:grpSp>
            <p:nvGrpSpPr>
              <p:cNvPr id="821" name="组合 820"/>
              <p:cNvGrpSpPr/>
              <p:nvPr/>
            </p:nvGrpSpPr>
            <p:grpSpPr>
              <a:xfrm>
                <a:off x="3726891" y="5031607"/>
                <a:ext cx="883874" cy="1302711"/>
                <a:chOff x="3817041" y="4362366"/>
                <a:chExt cx="883874" cy="1302711"/>
              </a:xfrm>
            </p:grpSpPr>
            <p:sp>
              <p:nvSpPr>
                <p:cNvPr id="836" name="左大括号 835"/>
                <p:cNvSpPr/>
                <p:nvPr/>
              </p:nvSpPr>
              <p:spPr>
                <a:xfrm>
                  <a:off x="3817041" y="4483311"/>
                  <a:ext cx="319295" cy="989081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37" name="文本框 836"/>
                <p:cNvSpPr txBox="1"/>
                <p:nvPr/>
              </p:nvSpPr>
              <p:spPr>
                <a:xfrm>
                  <a:off x="4182824" y="4362366"/>
                  <a:ext cx="518091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回售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38" name="文本框 837"/>
                <p:cNvSpPr txBox="1"/>
                <p:nvPr/>
              </p:nvSpPr>
              <p:spPr>
                <a:xfrm>
                  <a:off x="4182824" y="5372689"/>
                  <a:ext cx="518091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赎回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grpSp>
            <p:nvGrpSpPr>
              <p:cNvPr id="822" name="组合 821"/>
              <p:cNvGrpSpPr/>
              <p:nvPr/>
            </p:nvGrpSpPr>
            <p:grpSpPr>
              <a:xfrm>
                <a:off x="4854286" y="4622245"/>
                <a:ext cx="1911221" cy="1131295"/>
                <a:chOff x="4607584" y="5691822"/>
                <a:chExt cx="1911221" cy="1131295"/>
              </a:xfrm>
            </p:grpSpPr>
            <p:sp>
              <p:nvSpPr>
                <p:cNvPr id="830" name="左大括号 829"/>
                <p:cNvSpPr/>
                <p:nvPr/>
              </p:nvSpPr>
              <p:spPr>
                <a:xfrm>
                  <a:off x="4607584" y="5809814"/>
                  <a:ext cx="387849" cy="875129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31" name="文本框 830"/>
                <p:cNvSpPr txBox="1"/>
                <p:nvPr/>
              </p:nvSpPr>
              <p:spPr>
                <a:xfrm>
                  <a:off x="4953953" y="5691822"/>
                  <a:ext cx="1564852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回售</a:t>
                  </a:r>
                  <a:r>
                    <a:rPr kumimoji="1" lang="en-US" altLang="zh-CN" sz="1300" dirty="0" smtClean="0">
                      <a:solidFill>
                        <a:srgbClr val="767171"/>
                      </a:solidFill>
                    </a:rPr>
                    <a:t>/</a:t>
                  </a:r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转让意向咨询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32" name="文本框 831"/>
                <p:cNvSpPr txBox="1"/>
                <p:nvPr/>
              </p:nvSpPr>
              <p:spPr>
                <a:xfrm>
                  <a:off x="4953953" y="5908500"/>
                  <a:ext cx="1351652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受益人大会决议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33" name="文本框 832"/>
                <p:cNvSpPr txBox="1"/>
                <p:nvPr/>
              </p:nvSpPr>
              <p:spPr>
                <a:xfrm>
                  <a:off x="4953953" y="6124025"/>
                  <a:ext cx="1564852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回售</a:t>
                  </a:r>
                  <a:r>
                    <a:rPr kumimoji="1" lang="en-US" altLang="zh-CN" sz="1300" dirty="0" smtClean="0">
                      <a:solidFill>
                        <a:srgbClr val="767171"/>
                      </a:solidFill>
                    </a:rPr>
                    <a:t>/</a:t>
                  </a:r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转让合约生成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34" name="文本框 833"/>
                <p:cNvSpPr txBox="1"/>
                <p:nvPr/>
              </p:nvSpPr>
              <p:spPr>
                <a:xfrm>
                  <a:off x="4953953" y="6530729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监管部门报送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35" name="文本框 834"/>
                <p:cNvSpPr txBox="1"/>
                <p:nvPr/>
              </p:nvSpPr>
              <p:spPr>
                <a:xfrm>
                  <a:off x="4953953" y="6322952"/>
                  <a:ext cx="1518364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项目合同变更通知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  <p:grpSp>
            <p:nvGrpSpPr>
              <p:cNvPr id="823" name="组合 822"/>
              <p:cNvGrpSpPr/>
              <p:nvPr/>
            </p:nvGrpSpPr>
            <p:grpSpPr>
              <a:xfrm>
                <a:off x="4868418" y="5632568"/>
                <a:ext cx="1911221" cy="1131295"/>
                <a:chOff x="4607584" y="5691822"/>
                <a:chExt cx="1911221" cy="1131295"/>
              </a:xfrm>
            </p:grpSpPr>
            <p:sp>
              <p:nvSpPr>
                <p:cNvPr id="824" name="左大括号 823"/>
                <p:cNvSpPr/>
                <p:nvPr/>
              </p:nvSpPr>
              <p:spPr>
                <a:xfrm>
                  <a:off x="4607584" y="5809814"/>
                  <a:ext cx="387849" cy="875129"/>
                </a:xfrm>
                <a:prstGeom prst="leftBrace">
                  <a:avLst/>
                </a:prstGeom>
                <a:ln w="38100" cmpd="sng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25" name="文本框 824"/>
                <p:cNvSpPr txBox="1"/>
                <p:nvPr/>
              </p:nvSpPr>
              <p:spPr>
                <a:xfrm>
                  <a:off x="4953953" y="5691822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赎回意向咨询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26" name="文本框 825"/>
                <p:cNvSpPr txBox="1"/>
                <p:nvPr/>
              </p:nvSpPr>
              <p:spPr>
                <a:xfrm>
                  <a:off x="4953953" y="5908500"/>
                  <a:ext cx="1351652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受益人大会决议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27" name="文本框 826"/>
                <p:cNvSpPr txBox="1"/>
                <p:nvPr/>
              </p:nvSpPr>
              <p:spPr>
                <a:xfrm>
                  <a:off x="4953953" y="6124025"/>
                  <a:ext cx="1564852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>
                      <a:solidFill>
                        <a:srgbClr val="767171"/>
                      </a:solidFill>
                    </a:rPr>
                    <a:t>赎回</a:t>
                  </a:r>
                  <a:r>
                    <a:rPr kumimoji="1" lang="en-US" altLang="zh-CN" sz="1300" dirty="0" smtClean="0">
                      <a:solidFill>
                        <a:srgbClr val="767171"/>
                      </a:solidFill>
                    </a:rPr>
                    <a:t>/</a:t>
                  </a:r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延期合约生成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28" name="文本框 827"/>
                <p:cNvSpPr txBox="1"/>
                <p:nvPr/>
              </p:nvSpPr>
              <p:spPr>
                <a:xfrm>
                  <a:off x="4953953" y="6530729"/>
                  <a:ext cx="118494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监管部门报送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  <p:sp>
              <p:nvSpPr>
                <p:cNvPr id="829" name="文本框 828"/>
                <p:cNvSpPr txBox="1"/>
                <p:nvPr/>
              </p:nvSpPr>
              <p:spPr>
                <a:xfrm>
                  <a:off x="4953953" y="6322952"/>
                  <a:ext cx="1518364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1300" dirty="0" smtClean="0">
                      <a:solidFill>
                        <a:srgbClr val="767171"/>
                      </a:solidFill>
                    </a:rPr>
                    <a:t>项目合同变更通知</a:t>
                  </a:r>
                  <a:endParaRPr kumimoji="1" lang="zh-CN" altLang="en-US" sz="1300" dirty="0">
                    <a:solidFill>
                      <a:srgbClr val="767171"/>
                    </a:solidFill>
                  </a:endParaRPr>
                </a:p>
              </p:txBody>
            </p:sp>
          </p:grpSp>
        </p:grpSp>
      </p:grpSp>
      <p:grpSp>
        <p:nvGrpSpPr>
          <p:cNvPr id="866" name="组合 865"/>
          <p:cNvGrpSpPr/>
          <p:nvPr/>
        </p:nvGrpSpPr>
        <p:grpSpPr>
          <a:xfrm>
            <a:off x="4379485" y="498712"/>
            <a:ext cx="4156590" cy="5755905"/>
            <a:chOff x="1918331" y="723908"/>
            <a:chExt cx="4156590" cy="5755905"/>
          </a:xfrm>
        </p:grpSpPr>
        <p:sp>
          <p:nvSpPr>
            <p:cNvPr id="867" name="左大括号 866"/>
            <p:cNvSpPr/>
            <p:nvPr/>
          </p:nvSpPr>
          <p:spPr>
            <a:xfrm>
              <a:off x="1918331" y="1141203"/>
              <a:ext cx="244598" cy="4975286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868" name="文本框 867"/>
            <p:cNvSpPr txBox="1"/>
            <p:nvPr/>
          </p:nvSpPr>
          <p:spPr>
            <a:xfrm>
              <a:off x="2242890" y="1001121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项目到期提醒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869" name="文本框 868"/>
            <p:cNvSpPr txBox="1"/>
            <p:nvPr/>
          </p:nvSpPr>
          <p:spPr>
            <a:xfrm>
              <a:off x="2238520" y="1878776"/>
              <a:ext cx="151836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发起投资清算流程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870" name="文本框 869"/>
            <p:cNvSpPr txBox="1"/>
            <p:nvPr/>
          </p:nvSpPr>
          <p:spPr>
            <a:xfrm>
              <a:off x="2242888" y="2632845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组建清算小组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871" name="文本框 870"/>
            <p:cNvSpPr txBox="1"/>
            <p:nvPr/>
          </p:nvSpPr>
          <p:spPr>
            <a:xfrm>
              <a:off x="2242888" y="3256501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受益凭证确认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872" name="组合 871"/>
            <p:cNvGrpSpPr/>
            <p:nvPr/>
          </p:nvGrpSpPr>
          <p:grpSpPr>
            <a:xfrm>
              <a:off x="3601257" y="723908"/>
              <a:ext cx="1220530" cy="869364"/>
              <a:chOff x="3601257" y="723908"/>
              <a:chExt cx="1220530" cy="869364"/>
            </a:xfrm>
          </p:grpSpPr>
          <p:sp>
            <p:nvSpPr>
              <p:cNvPr id="905" name="左大括号 904"/>
              <p:cNvSpPr/>
              <p:nvPr/>
            </p:nvSpPr>
            <p:spPr>
              <a:xfrm>
                <a:off x="3601257" y="839874"/>
                <a:ext cx="278716" cy="626317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906" name="文本框 905"/>
              <p:cNvSpPr txBox="1"/>
              <p:nvPr/>
            </p:nvSpPr>
            <p:spPr>
              <a:xfrm>
                <a:off x="3968147" y="723908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系统消息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907" name="文本框 906"/>
              <p:cNvSpPr txBox="1"/>
              <p:nvPr/>
            </p:nvSpPr>
            <p:spPr>
              <a:xfrm>
                <a:off x="3968147" y="1004513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邮件通知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908" name="文本框 907"/>
              <p:cNvSpPr txBox="1"/>
              <p:nvPr/>
            </p:nvSpPr>
            <p:spPr>
              <a:xfrm>
                <a:off x="3970272" y="1300884"/>
                <a:ext cx="851515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短信通知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873" name="组合 872"/>
            <p:cNvGrpSpPr/>
            <p:nvPr/>
          </p:nvGrpSpPr>
          <p:grpSpPr>
            <a:xfrm>
              <a:off x="3846585" y="1674502"/>
              <a:ext cx="2205157" cy="822066"/>
              <a:chOff x="3799289" y="1690268"/>
              <a:chExt cx="2205157" cy="822066"/>
            </a:xfrm>
          </p:grpSpPr>
          <p:sp>
            <p:nvSpPr>
              <p:cNvPr id="901" name="左大括号 900"/>
              <p:cNvSpPr/>
              <p:nvPr/>
            </p:nvSpPr>
            <p:spPr>
              <a:xfrm>
                <a:off x="3799289" y="1753333"/>
                <a:ext cx="353368" cy="613840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902" name="文本框 901"/>
              <p:cNvSpPr txBox="1"/>
              <p:nvPr/>
            </p:nvSpPr>
            <p:spPr>
              <a:xfrm>
                <a:off x="4152657" y="1690268"/>
                <a:ext cx="1851789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自动发起投资清算流程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903" name="文本框 902"/>
              <p:cNvSpPr txBox="1"/>
              <p:nvPr/>
            </p:nvSpPr>
            <p:spPr>
              <a:xfrm>
                <a:off x="4152657" y="1955107"/>
                <a:ext cx="1851789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>
                    <a:solidFill>
                      <a:srgbClr val="767171"/>
                    </a:solidFill>
                  </a:rPr>
                  <a:t>手工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发起</a:t>
                </a:r>
                <a:r>
                  <a:rPr kumimoji="1" lang="zh-CN" altLang="en-US" sz="1300" dirty="0">
                    <a:solidFill>
                      <a:srgbClr val="767171"/>
                    </a:solidFill>
                  </a:rPr>
                  <a:t>投资清算流程</a:t>
                </a:r>
              </a:p>
            </p:txBody>
          </p:sp>
          <p:sp>
            <p:nvSpPr>
              <p:cNvPr id="904" name="文本框 903"/>
              <p:cNvSpPr txBox="1"/>
              <p:nvPr/>
            </p:nvSpPr>
            <p:spPr>
              <a:xfrm>
                <a:off x="4154782" y="2219946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审核清算申请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874" name="组合 873"/>
            <p:cNvGrpSpPr/>
            <p:nvPr/>
          </p:nvGrpSpPr>
          <p:grpSpPr>
            <a:xfrm>
              <a:off x="3569725" y="3078706"/>
              <a:ext cx="1706930" cy="655712"/>
              <a:chOff x="3930304" y="3132766"/>
              <a:chExt cx="1706930" cy="655712"/>
            </a:xfrm>
          </p:grpSpPr>
          <p:sp>
            <p:nvSpPr>
              <p:cNvPr id="898" name="左大括号 897"/>
              <p:cNvSpPr/>
              <p:nvPr/>
            </p:nvSpPr>
            <p:spPr>
              <a:xfrm>
                <a:off x="3930304" y="3269269"/>
                <a:ext cx="222353" cy="394251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899" name="文本框 898"/>
              <p:cNvSpPr txBox="1"/>
              <p:nvPr/>
            </p:nvSpPr>
            <p:spPr>
              <a:xfrm>
                <a:off x="4285582" y="3132766"/>
                <a:ext cx="1351652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投资人账户确认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900" name="文本框 899"/>
              <p:cNvSpPr txBox="1"/>
              <p:nvPr/>
            </p:nvSpPr>
            <p:spPr>
              <a:xfrm>
                <a:off x="4285582" y="3496090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持有份额确认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875" name="组合 874"/>
            <p:cNvGrpSpPr/>
            <p:nvPr/>
          </p:nvGrpSpPr>
          <p:grpSpPr>
            <a:xfrm>
              <a:off x="3163856" y="3700245"/>
              <a:ext cx="2051028" cy="1102214"/>
              <a:chOff x="3968147" y="4598426"/>
              <a:chExt cx="2051028" cy="1102214"/>
            </a:xfrm>
          </p:grpSpPr>
          <p:sp>
            <p:nvSpPr>
              <p:cNvPr id="893" name="左大括号 892"/>
              <p:cNvSpPr/>
              <p:nvPr/>
            </p:nvSpPr>
            <p:spPr>
              <a:xfrm>
                <a:off x="3968147" y="4765149"/>
                <a:ext cx="275652" cy="801126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894" name="文本框 893"/>
              <p:cNvSpPr txBox="1"/>
              <p:nvPr/>
            </p:nvSpPr>
            <p:spPr>
              <a:xfrm>
                <a:off x="4327300" y="4598426"/>
                <a:ext cx="1685077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财务会计预算表维护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95" name="文本框 894"/>
              <p:cNvSpPr txBox="1"/>
              <p:nvPr/>
            </p:nvSpPr>
            <p:spPr>
              <a:xfrm>
                <a:off x="4327300" y="4879031"/>
                <a:ext cx="1685077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>
                    <a:solidFill>
                      <a:srgbClr val="767171"/>
                    </a:solidFill>
                  </a:rPr>
                  <a:t>财务会计预算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表</a:t>
                </a:r>
                <a:r>
                  <a:rPr kumimoji="1" lang="zh-CN" altLang="en-US" sz="1300" dirty="0">
                    <a:solidFill>
                      <a:srgbClr val="767171"/>
                    </a:solidFill>
                  </a:rPr>
                  <a:t>核对</a:t>
                </a:r>
              </a:p>
            </p:txBody>
          </p:sp>
          <p:sp>
            <p:nvSpPr>
              <p:cNvPr id="896" name="文本框 895"/>
              <p:cNvSpPr txBox="1"/>
              <p:nvPr/>
            </p:nvSpPr>
            <p:spPr>
              <a:xfrm>
                <a:off x="4329425" y="5128104"/>
                <a:ext cx="1685077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>
                    <a:solidFill>
                      <a:srgbClr val="767171"/>
                    </a:solidFill>
                  </a:rPr>
                  <a:t>财务会计预算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表</a:t>
                </a:r>
                <a:r>
                  <a:rPr kumimoji="1" lang="zh-CN" altLang="en-US" sz="1300" dirty="0">
                    <a:solidFill>
                      <a:srgbClr val="767171"/>
                    </a:solidFill>
                  </a:rPr>
                  <a:t>展出</a:t>
                </a:r>
              </a:p>
            </p:txBody>
          </p:sp>
          <p:sp>
            <p:nvSpPr>
              <p:cNvPr id="897" name="文本框 896"/>
              <p:cNvSpPr txBox="1"/>
              <p:nvPr/>
            </p:nvSpPr>
            <p:spPr>
              <a:xfrm>
                <a:off x="4334098" y="5408252"/>
                <a:ext cx="1685077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>
                    <a:solidFill>
                      <a:srgbClr val="767171"/>
                    </a:solidFill>
                  </a:rPr>
                  <a:t>财务会计预算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表</a:t>
                </a:r>
                <a:r>
                  <a:rPr kumimoji="1" lang="zh-CN" altLang="en-US" sz="1300" dirty="0">
                    <a:solidFill>
                      <a:srgbClr val="767171"/>
                    </a:solidFill>
                  </a:rPr>
                  <a:t>导出</a:t>
                </a:r>
              </a:p>
            </p:txBody>
          </p:sp>
        </p:grpSp>
        <p:sp>
          <p:nvSpPr>
            <p:cNvPr id="876" name="文本框 875"/>
            <p:cNvSpPr txBox="1"/>
            <p:nvPr/>
          </p:nvSpPr>
          <p:spPr>
            <a:xfrm>
              <a:off x="2233846" y="4098826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项目清算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877" name="组合 876"/>
            <p:cNvGrpSpPr/>
            <p:nvPr/>
          </p:nvGrpSpPr>
          <p:grpSpPr>
            <a:xfrm>
              <a:off x="3920606" y="4739172"/>
              <a:ext cx="1884315" cy="1102214"/>
              <a:chOff x="3974945" y="5669154"/>
              <a:chExt cx="1884315" cy="1102214"/>
            </a:xfrm>
          </p:grpSpPr>
          <p:sp>
            <p:nvSpPr>
              <p:cNvPr id="888" name="左大括号 887"/>
              <p:cNvSpPr/>
              <p:nvPr/>
            </p:nvSpPr>
            <p:spPr>
              <a:xfrm>
                <a:off x="3974945" y="5835877"/>
                <a:ext cx="275652" cy="801126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889" name="文本框 888"/>
              <p:cNvSpPr txBox="1"/>
              <p:nvPr/>
            </p:nvSpPr>
            <p:spPr>
              <a:xfrm>
                <a:off x="4334098" y="5669154"/>
                <a:ext cx="1518364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清算分配预案编制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90" name="文本框 889"/>
              <p:cNvSpPr txBox="1"/>
              <p:nvPr/>
            </p:nvSpPr>
            <p:spPr>
              <a:xfrm>
                <a:off x="4334098" y="5949759"/>
                <a:ext cx="1518364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>
                    <a:solidFill>
                      <a:srgbClr val="767171"/>
                    </a:solidFill>
                  </a:rPr>
                  <a:t>清算分配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预案</a:t>
                </a:r>
                <a:r>
                  <a:rPr kumimoji="1" lang="zh-CN" altLang="en-US" sz="1300" dirty="0">
                    <a:solidFill>
                      <a:srgbClr val="767171"/>
                    </a:solidFill>
                  </a:rPr>
                  <a:t>审批</a:t>
                </a:r>
              </a:p>
            </p:txBody>
          </p:sp>
          <p:sp>
            <p:nvSpPr>
              <p:cNvPr id="891" name="文本框 890"/>
              <p:cNvSpPr txBox="1"/>
              <p:nvPr/>
            </p:nvSpPr>
            <p:spPr>
              <a:xfrm>
                <a:off x="4336223" y="6198832"/>
                <a:ext cx="1518364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>
                    <a:solidFill>
                      <a:srgbClr val="767171"/>
                    </a:solidFill>
                  </a:rPr>
                  <a:t>清算分配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预案</a:t>
                </a:r>
                <a:r>
                  <a:rPr kumimoji="1" lang="zh-CN" altLang="en-US" sz="1300" dirty="0">
                    <a:solidFill>
                      <a:srgbClr val="767171"/>
                    </a:solidFill>
                  </a:rPr>
                  <a:t>展示</a:t>
                </a:r>
              </a:p>
            </p:txBody>
          </p:sp>
          <p:sp>
            <p:nvSpPr>
              <p:cNvPr id="892" name="文本框 891"/>
              <p:cNvSpPr txBox="1"/>
              <p:nvPr/>
            </p:nvSpPr>
            <p:spPr>
              <a:xfrm>
                <a:off x="4340896" y="6478980"/>
                <a:ext cx="1518364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>
                    <a:solidFill>
                      <a:srgbClr val="767171"/>
                    </a:solidFill>
                  </a:rPr>
                  <a:t>清算分配</a:t>
                </a:r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预案</a:t>
                </a:r>
                <a:r>
                  <a:rPr kumimoji="1" lang="zh-CN" altLang="en-US" sz="1300" dirty="0">
                    <a:solidFill>
                      <a:srgbClr val="767171"/>
                    </a:solidFill>
                  </a:rPr>
                  <a:t>导出</a:t>
                </a:r>
              </a:p>
            </p:txBody>
          </p:sp>
        </p:grpSp>
        <p:sp>
          <p:nvSpPr>
            <p:cNvPr id="878" name="文本框 877"/>
            <p:cNvSpPr txBox="1"/>
            <p:nvPr/>
          </p:nvSpPr>
          <p:spPr>
            <a:xfrm>
              <a:off x="2233846" y="5129640"/>
              <a:ext cx="163057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生成清算分配</a:t>
              </a:r>
              <a:r>
                <a:rPr kumimoji="1" lang="en-US" altLang="zh-CN" sz="1300" dirty="0" smtClean="0">
                  <a:solidFill>
                    <a:srgbClr val="767171"/>
                  </a:solidFill>
                </a:rPr>
                <a:t>(</a:t>
              </a:r>
              <a:r>
                <a:rPr kumimoji="1" lang="zh-CN" altLang="en-US" sz="1300" dirty="0" smtClean="0">
                  <a:solidFill>
                    <a:srgbClr val="767171"/>
                  </a:solidFill>
                </a:rPr>
                <a:t>预</a:t>
              </a:r>
              <a:r>
                <a:rPr kumimoji="1" lang="en-US" altLang="zh-CN" sz="1300" dirty="0" smtClean="0">
                  <a:solidFill>
                    <a:srgbClr val="767171"/>
                  </a:solidFill>
                </a:rPr>
                <a:t>)</a:t>
              </a:r>
              <a:r>
                <a:rPr kumimoji="1" lang="zh-CN" altLang="en-US" sz="1300" dirty="0" smtClean="0">
                  <a:solidFill>
                    <a:srgbClr val="767171"/>
                  </a:solidFill>
                </a:rPr>
                <a:t>案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879" name="文本框 878"/>
            <p:cNvSpPr txBox="1"/>
            <p:nvPr/>
          </p:nvSpPr>
          <p:spPr>
            <a:xfrm>
              <a:off x="2248555" y="5994956"/>
              <a:ext cx="201850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生成清算分配方案通知函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grpSp>
          <p:nvGrpSpPr>
            <p:cNvPr id="880" name="组合 879"/>
            <p:cNvGrpSpPr/>
            <p:nvPr/>
          </p:nvGrpSpPr>
          <p:grpSpPr>
            <a:xfrm>
              <a:off x="3563989" y="2464649"/>
              <a:ext cx="1540218" cy="655712"/>
              <a:chOff x="3930304" y="3132766"/>
              <a:chExt cx="1540218" cy="655712"/>
            </a:xfrm>
          </p:grpSpPr>
          <p:sp>
            <p:nvSpPr>
              <p:cNvPr id="885" name="左大括号 884"/>
              <p:cNvSpPr/>
              <p:nvPr/>
            </p:nvSpPr>
            <p:spPr>
              <a:xfrm>
                <a:off x="3930304" y="3269269"/>
                <a:ext cx="222353" cy="394251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886" name="文本框 885"/>
              <p:cNvSpPr txBox="1"/>
              <p:nvPr/>
            </p:nvSpPr>
            <p:spPr>
              <a:xfrm>
                <a:off x="4285582" y="3132766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组建清算小组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87" name="文本框 886"/>
              <p:cNvSpPr txBox="1"/>
              <p:nvPr/>
            </p:nvSpPr>
            <p:spPr>
              <a:xfrm>
                <a:off x="4285582" y="3496090"/>
                <a:ext cx="118494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审核清算小组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  <p:grpSp>
          <p:nvGrpSpPr>
            <p:cNvPr id="881" name="组合 880"/>
            <p:cNvGrpSpPr/>
            <p:nvPr/>
          </p:nvGrpSpPr>
          <p:grpSpPr>
            <a:xfrm>
              <a:off x="4367991" y="5824101"/>
              <a:ext cx="1706930" cy="655712"/>
              <a:chOff x="3930304" y="3132766"/>
              <a:chExt cx="1706930" cy="655712"/>
            </a:xfrm>
          </p:grpSpPr>
          <p:sp>
            <p:nvSpPr>
              <p:cNvPr id="882" name="左大括号 881"/>
              <p:cNvSpPr/>
              <p:nvPr/>
            </p:nvSpPr>
            <p:spPr>
              <a:xfrm>
                <a:off x="3930304" y="3269269"/>
                <a:ext cx="222353" cy="394251"/>
              </a:xfrm>
              <a:prstGeom prst="leftBrace">
                <a:avLst/>
              </a:pr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rgbClr val="767171"/>
                  </a:solidFill>
                </a:endParaRPr>
              </a:p>
            </p:txBody>
          </p:sp>
          <p:sp>
            <p:nvSpPr>
              <p:cNvPr id="883" name="文本框 882"/>
              <p:cNvSpPr txBox="1"/>
              <p:nvPr/>
            </p:nvSpPr>
            <p:spPr>
              <a:xfrm>
                <a:off x="4285582" y="3132766"/>
                <a:ext cx="1351652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通知函模板管理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  <p:sp>
            <p:nvSpPr>
              <p:cNvPr id="884" name="文本框 883"/>
              <p:cNvSpPr txBox="1"/>
              <p:nvPr/>
            </p:nvSpPr>
            <p:spPr>
              <a:xfrm>
                <a:off x="4285582" y="3496090"/>
                <a:ext cx="1351652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300" dirty="0" smtClean="0">
                    <a:solidFill>
                      <a:srgbClr val="767171"/>
                    </a:solidFill>
                  </a:rPr>
                  <a:t>自动生成通知函</a:t>
                </a:r>
                <a:endParaRPr kumimoji="1" lang="zh-CN" altLang="en-US" sz="1300" dirty="0">
                  <a:solidFill>
                    <a:srgbClr val="767171"/>
                  </a:solidFill>
                </a:endParaRPr>
              </a:p>
            </p:txBody>
          </p:sp>
        </p:grpSp>
      </p:grpSp>
      <p:grpSp>
        <p:nvGrpSpPr>
          <p:cNvPr id="663" name="组合 662"/>
          <p:cNvGrpSpPr/>
          <p:nvPr/>
        </p:nvGrpSpPr>
        <p:grpSpPr>
          <a:xfrm>
            <a:off x="4320749" y="1248553"/>
            <a:ext cx="3493820" cy="4392360"/>
            <a:chOff x="1918331" y="723908"/>
            <a:chExt cx="3493820" cy="4392360"/>
          </a:xfrm>
        </p:grpSpPr>
        <p:sp>
          <p:nvSpPr>
            <p:cNvPr id="664" name="左大括号 663"/>
            <p:cNvSpPr/>
            <p:nvPr/>
          </p:nvSpPr>
          <p:spPr>
            <a:xfrm>
              <a:off x="1918331" y="1141203"/>
              <a:ext cx="315516" cy="344584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665" name="文本框 664"/>
            <p:cNvSpPr txBox="1"/>
            <p:nvPr/>
          </p:nvSpPr>
          <p:spPr>
            <a:xfrm>
              <a:off x="2242890" y="1001121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缴款准备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66" name="文本框 665"/>
            <p:cNvSpPr txBox="1"/>
            <p:nvPr/>
          </p:nvSpPr>
          <p:spPr>
            <a:xfrm>
              <a:off x="2238520" y="2194086"/>
              <a:ext cx="101822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受托人缴款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67" name="文本框 666"/>
            <p:cNvSpPr txBox="1"/>
            <p:nvPr/>
          </p:nvSpPr>
          <p:spPr>
            <a:xfrm>
              <a:off x="2242890" y="3371132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融资主体提款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68" name="文本框 667"/>
            <p:cNvSpPr txBox="1"/>
            <p:nvPr/>
          </p:nvSpPr>
          <p:spPr>
            <a:xfrm>
              <a:off x="2242888" y="4423160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募集报备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69" name="左大括号 668"/>
            <p:cNvSpPr/>
            <p:nvPr/>
          </p:nvSpPr>
          <p:spPr>
            <a:xfrm>
              <a:off x="3191347" y="839874"/>
              <a:ext cx="278716" cy="626317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670" name="文本框 669"/>
            <p:cNvSpPr txBox="1"/>
            <p:nvPr/>
          </p:nvSpPr>
          <p:spPr>
            <a:xfrm>
              <a:off x="3558237" y="723908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缴款工作申请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71" name="文本框 670"/>
            <p:cNvSpPr txBox="1"/>
            <p:nvPr/>
          </p:nvSpPr>
          <p:spPr>
            <a:xfrm>
              <a:off x="3558237" y="1004513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缴款工作审批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72" name="文本框 671"/>
            <p:cNvSpPr txBox="1"/>
            <p:nvPr/>
          </p:nvSpPr>
          <p:spPr>
            <a:xfrm>
              <a:off x="3560362" y="1300884"/>
              <a:ext cx="185178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指令签发人授权书管理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73" name="左大括号 672"/>
            <p:cNvSpPr/>
            <p:nvPr/>
          </p:nvSpPr>
          <p:spPr>
            <a:xfrm>
              <a:off x="3389379" y="1753332"/>
              <a:ext cx="269867" cy="1197717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674" name="文本框 673"/>
            <p:cNvSpPr txBox="1"/>
            <p:nvPr/>
          </p:nvSpPr>
          <p:spPr>
            <a:xfrm>
              <a:off x="3742747" y="1690268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缴款通知模板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75" name="文本框 674"/>
            <p:cNvSpPr txBox="1"/>
            <p:nvPr/>
          </p:nvSpPr>
          <p:spPr>
            <a:xfrm>
              <a:off x="3742747" y="1955107"/>
              <a:ext cx="151836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缴款通知自动生成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76" name="文本框 675"/>
            <p:cNvSpPr txBox="1"/>
            <p:nvPr/>
          </p:nvSpPr>
          <p:spPr>
            <a:xfrm>
              <a:off x="3744872" y="2219946"/>
              <a:ext cx="151836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>
                  <a:solidFill>
                    <a:srgbClr val="767171"/>
                  </a:solidFill>
                </a:rPr>
                <a:t>缴款通知</a:t>
              </a:r>
              <a:r>
                <a:rPr kumimoji="1" lang="zh-CN" altLang="en-US" sz="1300" dirty="0" smtClean="0">
                  <a:solidFill>
                    <a:srgbClr val="767171"/>
                  </a:solidFill>
                </a:rPr>
                <a:t>自动</a:t>
              </a:r>
              <a:r>
                <a:rPr kumimoji="1" lang="zh-CN" altLang="en-US" sz="1300" dirty="0">
                  <a:solidFill>
                    <a:srgbClr val="767171"/>
                  </a:solidFill>
                </a:rPr>
                <a:t>发送</a:t>
              </a:r>
            </a:p>
          </p:txBody>
        </p:sp>
        <p:sp>
          <p:nvSpPr>
            <p:cNvPr id="677" name="左大括号 676"/>
            <p:cNvSpPr/>
            <p:nvPr/>
          </p:nvSpPr>
          <p:spPr>
            <a:xfrm>
              <a:off x="3520394" y="3269269"/>
              <a:ext cx="264979" cy="530224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678" name="文本框 677"/>
            <p:cNvSpPr txBox="1"/>
            <p:nvPr/>
          </p:nvSpPr>
          <p:spPr>
            <a:xfrm>
              <a:off x="3875672" y="3101234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生成划款指令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79" name="文本框 678"/>
            <p:cNvSpPr txBox="1"/>
            <p:nvPr/>
          </p:nvSpPr>
          <p:spPr>
            <a:xfrm>
              <a:off x="3875672" y="3381839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审核划款指令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80" name="文本框 679"/>
            <p:cNvSpPr txBox="1"/>
            <p:nvPr/>
          </p:nvSpPr>
          <p:spPr>
            <a:xfrm>
              <a:off x="3877797" y="3662444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确认划款情况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81" name="左大括号 680"/>
            <p:cNvSpPr/>
            <p:nvPr/>
          </p:nvSpPr>
          <p:spPr>
            <a:xfrm>
              <a:off x="3509721" y="4180777"/>
              <a:ext cx="275652" cy="801126"/>
            </a:xfrm>
            <a:prstGeom prst="leftBrac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rgbClr val="767171"/>
                </a:solidFill>
              </a:endParaRPr>
            </a:p>
          </p:txBody>
        </p:sp>
        <p:sp>
          <p:nvSpPr>
            <p:cNvPr id="682" name="文本框 681"/>
            <p:cNvSpPr txBox="1"/>
            <p:nvPr/>
          </p:nvSpPr>
          <p:spPr>
            <a:xfrm>
              <a:off x="3751670" y="2484785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缴款通知状态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83" name="文本框 682"/>
            <p:cNvSpPr txBox="1"/>
            <p:nvPr/>
          </p:nvSpPr>
          <p:spPr>
            <a:xfrm>
              <a:off x="3753795" y="2749624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收款指令管理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84" name="文本框 683"/>
            <p:cNvSpPr txBox="1"/>
            <p:nvPr/>
          </p:nvSpPr>
          <p:spPr>
            <a:xfrm>
              <a:off x="3868874" y="4014054"/>
              <a:ext cx="8515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报备提醒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85" name="文本框 684"/>
            <p:cNvSpPr txBox="1"/>
            <p:nvPr/>
          </p:nvSpPr>
          <p:spPr>
            <a:xfrm>
              <a:off x="3868874" y="4294659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报备材料导出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86" name="文本框 685"/>
            <p:cNvSpPr txBox="1"/>
            <p:nvPr/>
          </p:nvSpPr>
          <p:spPr>
            <a:xfrm>
              <a:off x="3870999" y="4543732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报备状态管理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  <p:sp>
          <p:nvSpPr>
            <p:cNvPr id="687" name="文本框 686"/>
            <p:cNvSpPr txBox="1"/>
            <p:nvPr/>
          </p:nvSpPr>
          <p:spPr>
            <a:xfrm>
              <a:off x="3875672" y="4823880"/>
              <a:ext cx="118494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300" dirty="0" smtClean="0">
                  <a:solidFill>
                    <a:srgbClr val="767171"/>
                  </a:solidFill>
                </a:rPr>
                <a:t>报备结果录入</a:t>
              </a:r>
              <a:endParaRPr kumimoji="1" lang="zh-CN" altLang="en-US" sz="1300" dirty="0">
                <a:solidFill>
                  <a:srgbClr val="76717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841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7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2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7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9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2" dur="5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4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7" dur="5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63" grpId="0" animBg="1"/>
      <p:bldP spid="115" grpId="0" animBg="1"/>
      <p:bldP spid="115" grpId="1" animBg="1"/>
      <p:bldP spid="217" grpId="0" animBg="1"/>
      <p:bldP spid="217" grpId="1" animBg="1"/>
      <p:bldP spid="90" grpId="0" animBg="1"/>
      <p:bldP spid="90" grpId="1" animBg="1"/>
      <p:bldP spid="226" grpId="0" animBg="1"/>
      <p:bldP spid="226" grpId="1" animBg="1"/>
      <p:bldP spid="274" grpId="0" animBg="1"/>
      <p:bldP spid="274" grpId="1" animBg="1"/>
      <p:bldP spid="369" grpId="0" animBg="1"/>
      <p:bldP spid="369" grpId="1" animBg="1"/>
      <p:bldP spid="414" grpId="0" animBg="1"/>
      <p:bldP spid="414" grpId="1" animBg="1"/>
      <p:bldP spid="661" grpId="0" animBg="1"/>
      <p:bldP spid="6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矩形 53"/>
          <p:cNvSpPr/>
          <p:nvPr/>
        </p:nvSpPr>
        <p:spPr bwMode="auto">
          <a:xfrm>
            <a:off x="179512" y="2781853"/>
            <a:ext cx="8820472" cy="1803840"/>
          </a:xfrm>
          <a:prstGeom prst="rect">
            <a:avLst/>
          </a:prstGeom>
          <a:noFill/>
          <a:ln w="25400"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 anchorCtr="1"/>
          <a:lstStyle/>
          <a:p>
            <a:pPr algn="ctr">
              <a:buFont typeface="Wingdings" pitchFamily="2" charset="2"/>
              <a:buNone/>
            </a:pP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176296" y="2348880"/>
            <a:ext cx="860123" cy="1696467"/>
            <a:chOff x="176296" y="2348880"/>
            <a:chExt cx="860123" cy="1696467"/>
          </a:xfrm>
        </p:grpSpPr>
        <p:sp>
          <p:nvSpPr>
            <p:cNvPr id="58" name="下箭头 57"/>
            <p:cNvSpPr/>
            <p:nvPr/>
          </p:nvSpPr>
          <p:spPr bwMode="auto">
            <a:xfrm>
              <a:off x="395536" y="2348880"/>
              <a:ext cx="210820" cy="760730"/>
            </a:xfrm>
            <a:prstGeom prst="downArrow">
              <a:avLst/>
            </a:prstGeom>
            <a:solidFill>
              <a:srgbClr val="94C2CE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176296" y="3645237"/>
              <a:ext cx="8601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3891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投中</a:t>
              </a:r>
              <a:endParaRPr lang="zh-CN" altLang="en-US" sz="2000" b="1" dirty="0">
                <a:solidFill>
                  <a:srgbClr val="3891A7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5950459" y="2561092"/>
            <a:ext cx="1224136" cy="971709"/>
            <a:chOff x="5950459" y="2561092"/>
            <a:chExt cx="1224136" cy="971709"/>
          </a:xfrm>
        </p:grpSpPr>
        <p:cxnSp>
          <p:nvCxnSpPr>
            <p:cNvPr id="74" name="直接箭头连接符 73"/>
            <p:cNvCxnSpPr>
              <a:endCxn id="65" idx="0"/>
            </p:cNvCxnSpPr>
            <p:nvPr/>
          </p:nvCxnSpPr>
          <p:spPr>
            <a:xfrm>
              <a:off x="6562527" y="2561092"/>
              <a:ext cx="0" cy="467653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圆角矩形 64"/>
            <p:cNvSpPr/>
            <p:nvPr/>
          </p:nvSpPr>
          <p:spPr bwMode="auto">
            <a:xfrm>
              <a:off x="5950459" y="3028745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托管户设立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822380" y="3023933"/>
            <a:ext cx="5128079" cy="508868"/>
            <a:chOff x="822380" y="3023933"/>
            <a:chExt cx="5128079" cy="508868"/>
          </a:xfrm>
        </p:grpSpPr>
        <p:sp>
          <p:nvSpPr>
            <p:cNvPr id="68" name="圆角矩形 67"/>
            <p:cNvSpPr/>
            <p:nvPr/>
          </p:nvSpPr>
          <p:spPr bwMode="auto">
            <a:xfrm>
              <a:off x="822380" y="3028745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缴款管理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17" name="组 16"/>
            <p:cNvGrpSpPr/>
            <p:nvPr/>
          </p:nvGrpSpPr>
          <p:grpSpPr>
            <a:xfrm>
              <a:off x="2048555" y="3023933"/>
              <a:ext cx="3901904" cy="508868"/>
              <a:chOff x="2048555" y="3023933"/>
              <a:chExt cx="3901904" cy="508868"/>
            </a:xfrm>
          </p:grpSpPr>
          <p:sp>
            <p:nvSpPr>
              <p:cNvPr id="66" name="圆角矩形 65"/>
              <p:cNvSpPr/>
              <p:nvPr/>
            </p:nvSpPr>
            <p:spPr bwMode="auto">
              <a:xfrm>
                <a:off x="4236506" y="3028745"/>
                <a:ext cx="1224136" cy="504056"/>
              </a:xfrm>
              <a:prstGeom prst="roundRect">
                <a:avLst/>
              </a:prstGeom>
              <a:solidFill>
                <a:srgbClr val="94C2CE"/>
              </a:solidFill>
              <a:ln>
                <a:solidFill>
                  <a:srgbClr val="3C7584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lang="zh-CN" alt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销售路演</a:t>
                </a:r>
                <a:endPara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67" name="圆角矩形 66"/>
              <p:cNvSpPr/>
              <p:nvPr/>
            </p:nvSpPr>
            <p:spPr bwMode="auto">
              <a:xfrm>
                <a:off x="2517837" y="3023933"/>
                <a:ext cx="1224136" cy="504056"/>
              </a:xfrm>
              <a:prstGeom prst="roundRect">
                <a:avLst/>
              </a:prstGeom>
              <a:solidFill>
                <a:srgbClr val="94C2CE"/>
              </a:solidFill>
              <a:ln>
                <a:solidFill>
                  <a:srgbClr val="3C7584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lang="zh-CN" alt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认购与配售</a:t>
                </a:r>
                <a:endPara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cxnSp>
            <p:nvCxnSpPr>
              <p:cNvPr id="75" name="直接箭头连接符 74"/>
              <p:cNvCxnSpPr>
                <a:stCxn id="65" idx="1"/>
                <a:endCxn id="66" idx="3"/>
              </p:cNvCxnSpPr>
              <p:nvPr/>
            </p:nvCxnSpPr>
            <p:spPr>
              <a:xfrm flipH="1">
                <a:off x="5460642" y="3280773"/>
                <a:ext cx="489817" cy="0"/>
              </a:xfrm>
              <a:prstGeom prst="straightConnector1">
                <a:avLst/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箭头连接符 77"/>
              <p:cNvCxnSpPr/>
              <p:nvPr/>
            </p:nvCxnSpPr>
            <p:spPr>
              <a:xfrm flipH="1">
                <a:off x="3759345" y="3283354"/>
                <a:ext cx="489817" cy="0"/>
              </a:xfrm>
              <a:prstGeom prst="straightConnector1">
                <a:avLst/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箭头连接符 78"/>
              <p:cNvCxnSpPr/>
              <p:nvPr/>
            </p:nvCxnSpPr>
            <p:spPr>
              <a:xfrm flipH="1">
                <a:off x="2048555" y="3283354"/>
                <a:ext cx="489817" cy="0"/>
              </a:xfrm>
              <a:prstGeom prst="straightConnector1">
                <a:avLst/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组 20"/>
          <p:cNvGrpSpPr/>
          <p:nvPr/>
        </p:nvGrpSpPr>
        <p:grpSpPr>
          <a:xfrm>
            <a:off x="822380" y="3532801"/>
            <a:ext cx="1224136" cy="832303"/>
            <a:chOff x="822380" y="3532801"/>
            <a:chExt cx="1224136" cy="832303"/>
          </a:xfrm>
        </p:grpSpPr>
        <p:sp>
          <p:nvSpPr>
            <p:cNvPr id="69" name="圆角矩形 68"/>
            <p:cNvSpPr/>
            <p:nvPr/>
          </p:nvSpPr>
          <p:spPr bwMode="auto">
            <a:xfrm>
              <a:off x="822380" y="3861048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财务划款</a:t>
              </a:r>
            </a:p>
          </p:txBody>
        </p:sp>
        <p:cxnSp>
          <p:nvCxnSpPr>
            <p:cNvPr id="80" name="直接箭头连接符 79"/>
            <p:cNvCxnSpPr>
              <a:stCxn id="68" idx="2"/>
              <a:endCxn id="69" idx="0"/>
            </p:cNvCxnSpPr>
            <p:nvPr/>
          </p:nvCxnSpPr>
          <p:spPr>
            <a:xfrm>
              <a:off x="1434448" y="3532801"/>
              <a:ext cx="0" cy="328247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 22"/>
          <p:cNvGrpSpPr/>
          <p:nvPr/>
        </p:nvGrpSpPr>
        <p:grpSpPr>
          <a:xfrm>
            <a:off x="2046516" y="3861048"/>
            <a:ext cx="3414126" cy="506012"/>
            <a:chOff x="2046516" y="3861048"/>
            <a:chExt cx="3414126" cy="506012"/>
          </a:xfrm>
        </p:grpSpPr>
        <p:sp>
          <p:nvSpPr>
            <p:cNvPr id="70" name="圆角矩形 69"/>
            <p:cNvSpPr/>
            <p:nvPr/>
          </p:nvSpPr>
          <p:spPr bwMode="auto">
            <a:xfrm>
              <a:off x="2517837" y="3861048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保监会报送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1" name="圆角矩形 70"/>
            <p:cNvSpPr/>
            <p:nvPr/>
          </p:nvSpPr>
          <p:spPr bwMode="auto">
            <a:xfrm>
              <a:off x="4236506" y="3863004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产品设立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83" name="直接箭头连接符 82"/>
            <p:cNvCxnSpPr>
              <a:stCxn id="69" idx="3"/>
              <a:endCxn id="70" idx="1"/>
            </p:cNvCxnSpPr>
            <p:nvPr/>
          </p:nvCxnSpPr>
          <p:spPr>
            <a:xfrm>
              <a:off x="2046516" y="4113076"/>
              <a:ext cx="471321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箭头连接符 85"/>
            <p:cNvCxnSpPr>
              <a:stCxn id="70" idx="3"/>
            </p:cNvCxnSpPr>
            <p:nvPr/>
          </p:nvCxnSpPr>
          <p:spPr>
            <a:xfrm>
              <a:off x="3741973" y="4113076"/>
              <a:ext cx="508125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矩形 54"/>
          <p:cNvSpPr/>
          <p:nvPr/>
        </p:nvSpPr>
        <p:spPr bwMode="auto">
          <a:xfrm>
            <a:off x="176297" y="4692861"/>
            <a:ext cx="8820472" cy="2048508"/>
          </a:xfrm>
          <a:prstGeom prst="rect">
            <a:avLst/>
          </a:prstGeom>
          <a:noFill/>
          <a:ln w="25400"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 anchorCtr="1"/>
          <a:lstStyle/>
          <a:p>
            <a:pPr algn="ctr">
              <a:buFont typeface="Wingdings" pitchFamily="2" charset="2"/>
              <a:buNone/>
            </a:pP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4" name="组 23"/>
          <p:cNvGrpSpPr/>
          <p:nvPr/>
        </p:nvGrpSpPr>
        <p:grpSpPr>
          <a:xfrm>
            <a:off x="176295" y="4420451"/>
            <a:ext cx="860123" cy="1581953"/>
            <a:chOff x="176295" y="4420451"/>
            <a:chExt cx="860123" cy="1581953"/>
          </a:xfrm>
        </p:grpSpPr>
        <p:sp>
          <p:nvSpPr>
            <p:cNvPr id="59" name="下箭头 58"/>
            <p:cNvSpPr/>
            <p:nvPr/>
          </p:nvSpPr>
          <p:spPr bwMode="auto">
            <a:xfrm>
              <a:off x="396531" y="4420451"/>
              <a:ext cx="210820" cy="760730"/>
            </a:xfrm>
            <a:prstGeom prst="downArrow">
              <a:avLst/>
            </a:prstGeom>
            <a:solidFill>
              <a:srgbClr val="94C2CE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176295" y="5602294"/>
              <a:ext cx="8601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3891A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投后</a:t>
              </a:r>
              <a:endParaRPr lang="zh-CN" altLang="en-US" sz="2000" b="1" dirty="0">
                <a:solidFill>
                  <a:srgbClr val="3891A7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1024203" y="4367060"/>
            <a:ext cx="7573193" cy="2280890"/>
            <a:chOff x="1024203" y="4367060"/>
            <a:chExt cx="7573193" cy="2280890"/>
          </a:xfrm>
        </p:grpSpPr>
        <p:grpSp>
          <p:nvGrpSpPr>
            <p:cNvPr id="2" name="组合 1"/>
            <p:cNvGrpSpPr/>
            <p:nvPr/>
          </p:nvGrpSpPr>
          <p:grpSpPr>
            <a:xfrm>
              <a:off x="1529842" y="4367060"/>
              <a:ext cx="6561916" cy="862140"/>
              <a:chOff x="1529842" y="4367060"/>
              <a:chExt cx="6561916" cy="862140"/>
            </a:xfrm>
          </p:grpSpPr>
          <p:cxnSp>
            <p:nvCxnSpPr>
              <p:cNvPr id="12" name="肘形连接符 11"/>
              <p:cNvCxnSpPr>
                <a:stCxn id="71" idx="2"/>
                <a:endCxn id="96" idx="0"/>
              </p:cNvCxnSpPr>
              <p:nvPr/>
            </p:nvCxnSpPr>
            <p:spPr>
              <a:xfrm rot="5400000">
                <a:off x="2758138" y="3138764"/>
                <a:ext cx="862140" cy="3318732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肘形连接符 76"/>
              <p:cNvCxnSpPr>
                <a:stCxn id="71" idx="2"/>
                <a:endCxn id="95" idx="0"/>
              </p:cNvCxnSpPr>
              <p:nvPr/>
            </p:nvCxnSpPr>
            <p:spPr>
              <a:xfrm rot="5400000">
                <a:off x="3415434" y="3796060"/>
                <a:ext cx="862140" cy="2004140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肘形连接符 80"/>
              <p:cNvCxnSpPr>
                <a:stCxn id="71" idx="2"/>
                <a:endCxn id="94" idx="0"/>
              </p:cNvCxnSpPr>
              <p:nvPr/>
            </p:nvCxnSpPr>
            <p:spPr>
              <a:xfrm rot="5400000">
                <a:off x="4072730" y="4453356"/>
                <a:ext cx="862140" cy="689548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肘形连接符 81"/>
              <p:cNvCxnSpPr>
                <a:stCxn id="71" idx="2"/>
                <a:endCxn id="73" idx="0"/>
              </p:cNvCxnSpPr>
              <p:nvPr/>
            </p:nvCxnSpPr>
            <p:spPr>
              <a:xfrm rot="16200000" flipH="1">
                <a:off x="4730026" y="4485608"/>
                <a:ext cx="862140" cy="625044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肘形连接符 83"/>
              <p:cNvCxnSpPr>
                <a:stCxn id="71" idx="2"/>
                <a:endCxn id="90" idx="0"/>
              </p:cNvCxnSpPr>
              <p:nvPr/>
            </p:nvCxnSpPr>
            <p:spPr>
              <a:xfrm rot="16200000" flipH="1">
                <a:off x="5384561" y="3831073"/>
                <a:ext cx="862140" cy="1934114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肘形连接符 84"/>
              <p:cNvCxnSpPr>
                <a:stCxn id="71" idx="2"/>
                <a:endCxn id="97" idx="0"/>
              </p:cNvCxnSpPr>
              <p:nvPr/>
            </p:nvCxnSpPr>
            <p:spPr>
              <a:xfrm rot="16200000" flipH="1">
                <a:off x="6039096" y="3176538"/>
                <a:ext cx="862140" cy="3243184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组合 2"/>
            <p:cNvGrpSpPr/>
            <p:nvPr/>
          </p:nvGrpSpPr>
          <p:grpSpPr>
            <a:xfrm>
              <a:off x="1024203" y="5229200"/>
              <a:ext cx="7573193" cy="504056"/>
              <a:chOff x="1024203" y="5229200"/>
              <a:chExt cx="7573193" cy="504056"/>
            </a:xfrm>
          </p:grpSpPr>
          <p:sp>
            <p:nvSpPr>
              <p:cNvPr id="73" name="圆角矩形 72"/>
              <p:cNvSpPr/>
              <p:nvPr/>
            </p:nvSpPr>
            <p:spPr bwMode="auto">
              <a:xfrm>
                <a:off x="4967979" y="5229200"/>
                <a:ext cx="1011277" cy="504056"/>
              </a:xfrm>
              <a:prstGeom prst="roundRect">
                <a:avLst/>
              </a:prstGeom>
              <a:solidFill>
                <a:srgbClr val="94C2CE"/>
              </a:solidFill>
              <a:ln>
                <a:solidFill>
                  <a:srgbClr val="3C7584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lang="zh-CN" altLang="en-US" sz="13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会议管理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0" name="圆角矩形 89"/>
              <p:cNvSpPr/>
              <p:nvPr/>
            </p:nvSpPr>
            <p:spPr bwMode="auto">
              <a:xfrm>
                <a:off x="6282571" y="5229200"/>
                <a:ext cx="1000233" cy="504056"/>
              </a:xfrm>
              <a:prstGeom prst="roundRect">
                <a:avLst/>
              </a:prstGeom>
              <a:solidFill>
                <a:srgbClr val="94C2CE"/>
              </a:solidFill>
              <a:ln>
                <a:solidFill>
                  <a:srgbClr val="3C7584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lang="zh-CN" alt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跟踪评级</a:t>
                </a:r>
                <a:endPara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4" name="圆角矩形 93"/>
              <p:cNvSpPr/>
              <p:nvPr/>
            </p:nvSpPr>
            <p:spPr bwMode="auto">
              <a:xfrm>
                <a:off x="3653387" y="5229200"/>
                <a:ext cx="1011277" cy="504056"/>
              </a:xfrm>
              <a:prstGeom prst="roundRect">
                <a:avLst/>
              </a:prstGeom>
              <a:solidFill>
                <a:srgbClr val="94C2CE"/>
              </a:solidFill>
              <a:ln>
                <a:solidFill>
                  <a:srgbClr val="3C7584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lang="zh-CN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信息披露</a:t>
                </a:r>
              </a:p>
            </p:txBody>
          </p:sp>
          <p:sp>
            <p:nvSpPr>
              <p:cNvPr id="95" name="圆角矩形 94"/>
              <p:cNvSpPr/>
              <p:nvPr/>
            </p:nvSpPr>
            <p:spPr bwMode="auto">
              <a:xfrm>
                <a:off x="2338795" y="5229200"/>
                <a:ext cx="1011277" cy="504056"/>
              </a:xfrm>
              <a:prstGeom prst="roundRect">
                <a:avLst/>
              </a:prstGeom>
              <a:solidFill>
                <a:srgbClr val="94C2CE"/>
              </a:solidFill>
              <a:ln>
                <a:solidFill>
                  <a:srgbClr val="3C7584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lang="zh-CN" alt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收益分配</a:t>
                </a:r>
                <a:endPara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6" name="圆角矩形 95"/>
              <p:cNvSpPr/>
              <p:nvPr/>
            </p:nvSpPr>
            <p:spPr bwMode="auto">
              <a:xfrm>
                <a:off x="1024203" y="5229200"/>
                <a:ext cx="1011277" cy="504056"/>
              </a:xfrm>
              <a:prstGeom prst="roundRect">
                <a:avLst/>
              </a:prstGeom>
              <a:solidFill>
                <a:srgbClr val="94C2CE"/>
              </a:solidFill>
              <a:ln>
                <a:solidFill>
                  <a:srgbClr val="3C7584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/>
                <a:r>
                  <a:rPr lang="zh-CN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份额</a:t>
                </a:r>
                <a:r>
                  <a:rPr lang="zh-CN" alt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登记</a:t>
                </a:r>
                <a:endPara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7" name="圆角矩形 96"/>
              <p:cNvSpPr/>
              <p:nvPr/>
            </p:nvSpPr>
            <p:spPr bwMode="auto">
              <a:xfrm>
                <a:off x="7586119" y="5229200"/>
                <a:ext cx="1011277" cy="504056"/>
              </a:xfrm>
              <a:prstGeom prst="roundRect">
                <a:avLst/>
              </a:prstGeom>
              <a:solidFill>
                <a:srgbClr val="94C2CE"/>
              </a:solidFill>
              <a:ln>
                <a:solidFill>
                  <a:srgbClr val="3C7584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lang="zh-CN" alt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客户服务</a:t>
                </a:r>
                <a:endPara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98" name="圆角矩形 97"/>
            <p:cNvSpPr/>
            <p:nvPr/>
          </p:nvSpPr>
          <p:spPr bwMode="auto">
            <a:xfrm>
              <a:off x="4342935" y="6252464"/>
              <a:ext cx="1011277" cy="39548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清算管理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529842" y="5733256"/>
              <a:ext cx="6561916" cy="519208"/>
              <a:chOff x="1529842" y="5733256"/>
              <a:chExt cx="6561916" cy="519208"/>
            </a:xfrm>
          </p:grpSpPr>
          <p:cxnSp>
            <p:nvCxnSpPr>
              <p:cNvPr id="99" name="肘形连接符 98"/>
              <p:cNvCxnSpPr>
                <a:stCxn id="96" idx="2"/>
                <a:endCxn id="98" idx="0"/>
              </p:cNvCxnSpPr>
              <p:nvPr/>
            </p:nvCxnSpPr>
            <p:spPr>
              <a:xfrm rot="16200000" flipH="1">
                <a:off x="2929604" y="4333494"/>
                <a:ext cx="519208" cy="3318732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肘形连接符 101"/>
              <p:cNvCxnSpPr>
                <a:stCxn id="95" idx="2"/>
                <a:endCxn id="98" idx="0"/>
              </p:cNvCxnSpPr>
              <p:nvPr/>
            </p:nvCxnSpPr>
            <p:spPr>
              <a:xfrm rot="16200000" flipH="1">
                <a:off x="3586900" y="4990790"/>
                <a:ext cx="519208" cy="2004140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肘形连接符 106"/>
              <p:cNvCxnSpPr>
                <a:stCxn id="94" idx="2"/>
                <a:endCxn id="98" idx="0"/>
              </p:cNvCxnSpPr>
              <p:nvPr/>
            </p:nvCxnSpPr>
            <p:spPr>
              <a:xfrm rot="16200000" flipH="1">
                <a:off x="4244196" y="5648086"/>
                <a:ext cx="519208" cy="689548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肘形连接符 107"/>
              <p:cNvCxnSpPr>
                <a:stCxn id="73" idx="2"/>
                <a:endCxn id="98" idx="0"/>
              </p:cNvCxnSpPr>
              <p:nvPr/>
            </p:nvCxnSpPr>
            <p:spPr>
              <a:xfrm rot="5400000">
                <a:off x="4901492" y="5680338"/>
                <a:ext cx="519208" cy="625044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肘形连接符 110"/>
              <p:cNvCxnSpPr>
                <a:stCxn id="90" idx="2"/>
                <a:endCxn id="98" idx="0"/>
              </p:cNvCxnSpPr>
              <p:nvPr/>
            </p:nvCxnSpPr>
            <p:spPr>
              <a:xfrm rot="5400000">
                <a:off x="5556027" y="5025803"/>
                <a:ext cx="519208" cy="1934114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肘形连接符 113"/>
              <p:cNvCxnSpPr>
                <a:stCxn id="97" idx="2"/>
                <a:endCxn id="98" idx="0"/>
              </p:cNvCxnSpPr>
              <p:nvPr/>
            </p:nvCxnSpPr>
            <p:spPr>
              <a:xfrm rot="5400000">
                <a:off x="6210562" y="4371268"/>
                <a:ext cx="519208" cy="3243184"/>
              </a:xfrm>
              <a:prstGeom prst="bentConnector3">
                <a:avLst>
                  <a:gd name="adj1" fmla="val 50000"/>
                </a:avLst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" name="直接箭头连接符 21"/>
          <p:cNvCxnSpPr>
            <a:stCxn id="60" idx="2"/>
            <a:endCxn id="62" idx="0"/>
          </p:cNvCxnSpPr>
          <p:nvPr/>
        </p:nvCxnSpPr>
        <p:spPr>
          <a:xfrm>
            <a:off x="8270152" y="1693195"/>
            <a:ext cx="0" cy="36765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 bwMode="auto">
          <a:xfrm>
            <a:off x="179512" y="1009367"/>
            <a:ext cx="8820472" cy="1721412"/>
          </a:xfrm>
          <a:prstGeom prst="rect">
            <a:avLst/>
          </a:prstGeom>
          <a:noFill/>
          <a:ln w="25400"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 anchorCtr="1"/>
          <a:lstStyle/>
          <a:p>
            <a:pPr algn="ctr">
              <a:buFont typeface="Wingdings" pitchFamily="2" charset="2"/>
              <a:buNone/>
            </a:pP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76297" y="1665296"/>
            <a:ext cx="860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3891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投前</a:t>
            </a:r>
            <a:endParaRPr lang="zh-CN" altLang="en-US" sz="2000" b="1" dirty="0">
              <a:solidFill>
                <a:srgbClr val="3891A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 5"/>
          <p:cNvGrpSpPr/>
          <p:nvPr/>
        </p:nvGrpSpPr>
        <p:grpSpPr>
          <a:xfrm>
            <a:off x="827584" y="1189139"/>
            <a:ext cx="8054636" cy="506549"/>
            <a:chOff x="827584" y="1189139"/>
            <a:chExt cx="8054636" cy="506549"/>
          </a:xfrm>
        </p:grpSpPr>
        <p:sp>
          <p:nvSpPr>
            <p:cNvPr id="9" name="圆角矩形 8"/>
            <p:cNvSpPr/>
            <p:nvPr/>
          </p:nvSpPr>
          <p:spPr bwMode="auto">
            <a:xfrm>
              <a:off x="827584" y="1191632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项目储备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0" name="圆角矩形 9"/>
            <p:cNvSpPr/>
            <p:nvPr/>
          </p:nvSpPr>
          <p:spPr bwMode="auto">
            <a:xfrm>
              <a:off x="2535209" y="1191632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项目立项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13" name="直接箭头连接符 12"/>
            <p:cNvCxnSpPr>
              <a:stCxn id="9" idx="3"/>
              <a:endCxn id="10" idx="1"/>
            </p:cNvCxnSpPr>
            <p:nvPr/>
          </p:nvCxnSpPr>
          <p:spPr>
            <a:xfrm>
              <a:off x="2051720" y="1443660"/>
              <a:ext cx="483489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圆角矩形 14"/>
            <p:cNvSpPr/>
            <p:nvPr/>
          </p:nvSpPr>
          <p:spPr bwMode="auto">
            <a:xfrm>
              <a:off x="4242834" y="1191632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产品设计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16" name="直接箭头连接符 15"/>
            <p:cNvCxnSpPr>
              <a:stCxn id="10" idx="3"/>
              <a:endCxn id="15" idx="1"/>
            </p:cNvCxnSpPr>
            <p:nvPr/>
          </p:nvCxnSpPr>
          <p:spPr>
            <a:xfrm>
              <a:off x="3759345" y="1443660"/>
              <a:ext cx="483489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圆角矩形 18"/>
            <p:cNvSpPr/>
            <p:nvPr/>
          </p:nvSpPr>
          <p:spPr bwMode="auto">
            <a:xfrm>
              <a:off x="5950459" y="1191632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产品评审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20" name="直接箭头连接符 19"/>
            <p:cNvCxnSpPr>
              <a:stCxn id="15" idx="3"/>
              <a:endCxn id="19" idx="1"/>
            </p:cNvCxnSpPr>
            <p:nvPr/>
          </p:nvCxnSpPr>
          <p:spPr>
            <a:xfrm>
              <a:off x="5466970" y="1443660"/>
              <a:ext cx="483489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圆角矩形 59"/>
            <p:cNvSpPr/>
            <p:nvPr/>
          </p:nvSpPr>
          <p:spPr bwMode="auto">
            <a:xfrm>
              <a:off x="7658084" y="1189139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投委会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61" name="直接箭头连接符 60"/>
            <p:cNvCxnSpPr/>
            <p:nvPr/>
          </p:nvCxnSpPr>
          <p:spPr>
            <a:xfrm>
              <a:off x="7174595" y="1441167"/>
              <a:ext cx="483489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 6"/>
          <p:cNvGrpSpPr/>
          <p:nvPr/>
        </p:nvGrpSpPr>
        <p:grpSpPr>
          <a:xfrm>
            <a:off x="5950459" y="2057036"/>
            <a:ext cx="2931761" cy="507868"/>
            <a:chOff x="5950459" y="2057036"/>
            <a:chExt cx="2931761" cy="507868"/>
          </a:xfrm>
        </p:grpSpPr>
        <p:sp>
          <p:nvSpPr>
            <p:cNvPr id="62" name="圆角矩形 61"/>
            <p:cNvSpPr/>
            <p:nvPr/>
          </p:nvSpPr>
          <p:spPr bwMode="auto">
            <a:xfrm>
              <a:off x="7658084" y="2060848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法律文件签署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3" name="圆角矩形 62"/>
            <p:cNvSpPr/>
            <p:nvPr/>
          </p:nvSpPr>
          <p:spPr bwMode="auto">
            <a:xfrm>
              <a:off x="5950459" y="2057036"/>
              <a:ext cx="1224136" cy="504056"/>
            </a:xfrm>
            <a:prstGeom prst="roundRect">
              <a:avLst/>
            </a:prstGeom>
            <a:solidFill>
              <a:srgbClr val="94C2CE"/>
            </a:solidFill>
            <a:ln>
              <a:solidFill>
                <a:srgbClr val="3C758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产品注册</a:t>
              </a:r>
            </a:p>
          </p:txBody>
        </p:sp>
        <p:cxnSp>
          <p:nvCxnSpPr>
            <p:cNvPr id="64" name="直接箭头连接符 63"/>
            <p:cNvCxnSpPr>
              <a:stCxn id="62" idx="1"/>
              <a:endCxn id="63" idx="3"/>
            </p:cNvCxnSpPr>
            <p:nvPr/>
          </p:nvCxnSpPr>
          <p:spPr>
            <a:xfrm flipH="1" flipV="1">
              <a:off x="7174595" y="2309064"/>
              <a:ext cx="483489" cy="3812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004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2" grpId="0" animBg="1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461800" y="-187594"/>
            <a:ext cx="10029718" cy="74316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44858" y="2959988"/>
            <a:ext cx="4237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²"/>
            </a:pPr>
            <a:r>
              <a:rPr kumimoji="1" lang="zh-CN" altLang="en-US" sz="4000" dirty="0" smtClean="0">
                <a:solidFill>
                  <a:srgbClr val="E19D14"/>
                </a:solidFill>
              </a:rPr>
              <a:t>系统间互联互通</a:t>
            </a:r>
            <a:endParaRPr kumimoji="1" lang="zh-CN" altLang="en-US" sz="4000" dirty="0">
              <a:solidFill>
                <a:srgbClr val="E19D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标题 8"/>
          <p:cNvSpPr txBox="1">
            <a:spLocks/>
          </p:cNvSpPr>
          <p:nvPr/>
        </p:nvSpPr>
        <p:spPr>
          <a:xfrm>
            <a:off x="228599" y="80683"/>
            <a:ext cx="5267426" cy="510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CN" altLang="en-US" sz="2000" b="1" dirty="0" smtClean="0">
                <a:solidFill>
                  <a:srgbClr val="D6922E"/>
                </a:solidFill>
              </a:rPr>
              <a:t>互联互通工作</a:t>
            </a:r>
            <a:r>
              <a:rPr kumimoji="1" lang="en-US" altLang="zh-CN" sz="2000" b="1" dirty="0" smtClean="0">
                <a:solidFill>
                  <a:srgbClr val="D6922E"/>
                </a:solidFill>
              </a:rPr>
              <a:t>——</a:t>
            </a:r>
            <a:r>
              <a:rPr kumimoji="1" lang="zh-CN" altLang="en-US" sz="2000" b="1" dirty="0" smtClean="0">
                <a:solidFill>
                  <a:srgbClr val="D6922E"/>
                </a:solidFill>
              </a:rPr>
              <a:t>整体进度</a:t>
            </a:r>
            <a:endParaRPr kumimoji="1" lang="zh-CN" altLang="en-US" sz="2000" b="1" dirty="0">
              <a:solidFill>
                <a:srgbClr val="D6922E"/>
              </a:solidFill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17" y="921791"/>
            <a:ext cx="2571750" cy="246844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246792" y="2314575"/>
            <a:ext cx="833487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买方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3170717" y="2324100"/>
            <a:ext cx="833487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卖</a:t>
            </a:r>
            <a:r>
              <a:rPr lang="zh-CN" altLang="en-US" dirty="0" smtClean="0"/>
              <a:t>方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5334000" y="2333625"/>
            <a:ext cx="2009775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产品注册系统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1347787" y="4867275"/>
            <a:ext cx="1724025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信评系统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3190924" y="4867275"/>
            <a:ext cx="1724025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估值核算系统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5324474" y="3333750"/>
            <a:ext cx="2019301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资管信息交互系统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18279" y="19431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资管云</a:t>
            </a:r>
            <a:endParaRPr lang="zh-CN" altLang="en-US" dirty="0"/>
          </a:p>
        </p:txBody>
      </p:sp>
      <p:cxnSp>
        <p:nvCxnSpPr>
          <p:cNvPr id="40" name="直接箭头连接符 39"/>
          <p:cNvCxnSpPr>
            <a:stCxn id="29" idx="3"/>
            <a:endCxn id="30" idx="1"/>
          </p:cNvCxnSpPr>
          <p:nvPr/>
        </p:nvCxnSpPr>
        <p:spPr>
          <a:xfrm>
            <a:off x="4004204" y="2552700"/>
            <a:ext cx="1329796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30" idx="2"/>
            <a:endCxn id="33" idx="0"/>
          </p:cNvCxnSpPr>
          <p:nvPr/>
        </p:nvCxnSpPr>
        <p:spPr>
          <a:xfrm flipH="1">
            <a:off x="6334125" y="2790825"/>
            <a:ext cx="4763" cy="542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>
            <a:endCxn id="32" idx="0"/>
          </p:cNvCxnSpPr>
          <p:nvPr/>
        </p:nvCxnSpPr>
        <p:spPr>
          <a:xfrm>
            <a:off x="2718279" y="2781300"/>
            <a:ext cx="1334658" cy="20859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>
            <a:stCxn id="29" idx="2"/>
            <a:endCxn id="31" idx="0"/>
          </p:cNvCxnSpPr>
          <p:nvPr/>
        </p:nvCxnSpPr>
        <p:spPr>
          <a:xfrm flipH="1">
            <a:off x="2209800" y="2781300"/>
            <a:ext cx="1377661" cy="20859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>
            <a:endCxn id="32" idx="0"/>
          </p:cNvCxnSpPr>
          <p:nvPr/>
        </p:nvCxnSpPr>
        <p:spPr>
          <a:xfrm>
            <a:off x="3639461" y="2790825"/>
            <a:ext cx="413476" cy="20764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endCxn id="31" idx="0"/>
          </p:cNvCxnSpPr>
          <p:nvPr/>
        </p:nvCxnSpPr>
        <p:spPr>
          <a:xfrm flipH="1">
            <a:off x="2209800" y="2790825"/>
            <a:ext cx="464368" cy="20764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肘形连接符 62"/>
          <p:cNvCxnSpPr>
            <a:stCxn id="33" idx="1"/>
            <a:endCxn id="2" idx="1"/>
          </p:cNvCxnSpPr>
          <p:nvPr/>
        </p:nvCxnSpPr>
        <p:spPr>
          <a:xfrm rot="10800000">
            <a:off x="2246792" y="2543176"/>
            <a:ext cx="3077682" cy="1019175"/>
          </a:xfrm>
          <a:prstGeom prst="bentConnector3">
            <a:avLst>
              <a:gd name="adj1" fmla="val 107428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flipV="1">
            <a:off x="581025" y="4143375"/>
            <a:ext cx="8382000" cy="19050"/>
          </a:xfrm>
          <a:prstGeom prst="line">
            <a:avLst/>
          </a:prstGeom>
          <a:ln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3" name="矩形 72"/>
          <p:cNvSpPr/>
          <p:nvPr/>
        </p:nvSpPr>
        <p:spPr>
          <a:xfrm>
            <a:off x="5334000" y="4867275"/>
            <a:ext cx="2140683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另类投资管理系统</a:t>
            </a:r>
            <a:endParaRPr lang="zh-CN" altLang="en-US" dirty="0"/>
          </a:p>
        </p:txBody>
      </p:sp>
      <p:cxnSp>
        <p:nvCxnSpPr>
          <p:cNvPr id="77" name="肘形连接符 76"/>
          <p:cNvCxnSpPr>
            <a:stCxn id="73" idx="3"/>
            <a:endCxn id="30" idx="3"/>
          </p:cNvCxnSpPr>
          <p:nvPr/>
        </p:nvCxnSpPr>
        <p:spPr>
          <a:xfrm flipH="1" flipV="1">
            <a:off x="7343775" y="2562225"/>
            <a:ext cx="130908" cy="2533650"/>
          </a:xfrm>
          <a:prstGeom prst="bentConnector3">
            <a:avLst>
              <a:gd name="adj1" fmla="val -1746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93405" y="367295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协会</a:t>
            </a:r>
            <a:endParaRPr lang="zh-CN" alt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07576" y="429321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机构</a:t>
            </a:r>
          </a:p>
        </p:txBody>
      </p:sp>
      <p:cxnSp>
        <p:nvCxnSpPr>
          <p:cNvPr id="36" name="直接箭头连接符 35"/>
          <p:cNvCxnSpPr/>
          <p:nvPr/>
        </p:nvCxnSpPr>
        <p:spPr>
          <a:xfrm>
            <a:off x="6340842" y="3857625"/>
            <a:ext cx="0" cy="1009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91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62933" y="1324763"/>
            <a:ext cx="315983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zh-CN" sz="2800" dirty="0" smtClean="0">
              <a:solidFill>
                <a:srgbClr val="767171"/>
              </a:solidFill>
            </a:endParaRPr>
          </a:p>
          <a:p>
            <a:pPr marL="358775" indent="-358775">
              <a:buFont typeface="+mj-lt"/>
              <a:buAutoNum type="arabicPeriod"/>
            </a:pPr>
            <a:r>
              <a:rPr kumimoji="1" lang="zh-CN" altLang="en-US" sz="2800" dirty="0" smtClean="0">
                <a:solidFill>
                  <a:srgbClr val="767171"/>
                </a:solidFill>
              </a:rPr>
              <a:t>背景简介</a:t>
            </a:r>
            <a:endParaRPr kumimoji="1" lang="en-US" altLang="zh-CN" sz="2800" dirty="0" smtClean="0">
              <a:solidFill>
                <a:srgbClr val="767171"/>
              </a:solidFill>
            </a:endParaRPr>
          </a:p>
          <a:p>
            <a:pPr marL="358775" indent="-358775">
              <a:buFont typeface="+mj-lt"/>
              <a:buAutoNum type="arabicPeriod"/>
            </a:pPr>
            <a:endParaRPr lang="en-US" altLang="zh-CN" sz="2800" dirty="0" smtClean="0">
              <a:solidFill>
                <a:srgbClr val="767171"/>
              </a:solidFill>
            </a:endParaRPr>
          </a:p>
          <a:p>
            <a:pPr marL="358775" indent="-358775">
              <a:buFont typeface="+mj-lt"/>
              <a:buAutoNum type="arabicPeriod"/>
            </a:pPr>
            <a:r>
              <a:rPr kumimoji="1" lang="zh-CN" altLang="en-US" sz="2800" dirty="0" smtClean="0">
                <a:solidFill>
                  <a:srgbClr val="767171"/>
                </a:solidFill>
              </a:rPr>
              <a:t>资管云平台</a:t>
            </a:r>
            <a:r>
              <a:rPr kumimoji="1" lang="zh-CN" altLang="en-US" sz="2800" dirty="0">
                <a:solidFill>
                  <a:srgbClr val="767171"/>
                </a:solidFill>
              </a:rPr>
              <a:t>功能</a:t>
            </a:r>
            <a:endParaRPr kumimoji="1" lang="en-US" altLang="zh-CN" sz="2800" dirty="0" smtClean="0">
              <a:solidFill>
                <a:srgbClr val="767171"/>
              </a:solidFill>
            </a:endParaRPr>
          </a:p>
          <a:p>
            <a:pPr marL="358775" indent="-358775">
              <a:buFont typeface="+mj-lt"/>
              <a:buAutoNum type="arabicPeriod"/>
            </a:pPr>
            <a:endParaRPr kumimoji="1" lang="zh-CN" altLang="en-US" sz="2800" dirty="0" smtClean="0">
              <a:solidFill>
                <a:srgbClr val="767171"/>
              </a:solidFill>
            </a:endParaRPr>
          </a:p>
          <a:p>
            <a:pPr marL="358775" indent="-358775">
              <a:buFont typeface="+mj-lt"/>
              <a:buAutoNum type="arabicPeriod"/>
            </a:pPr>
            <a:r>
              <a:rPr lang="zh-CN" altLang="en-US" sz="2800" dirty="0" smtClean="0">
                <a:solidFill>
                  <a:srgbClr val="767171"/>
                </a:solidFill>
              </a:rPr>
              <a:t>系统间互联互通</a:t>
            </a:r>
            <a:r>
              <a:rPr lang="zh-CN" altLang="zh-CN" sz="2800" dirty="0" smtClean="0">
                <a:solidFill>
                  <a:srgbClr val="767171"/>
                </a:solidFill>
              </a:rPr>
              <a:t> </a:t>
            </a:r>
            <a:endParaRPr kumimoji="1" lang="zh-CN" altLang="en-US" sz="2800" dirty="0">
              <a:solidFill>
                <a:srgbClr val="767171"/>
              </a:solidFill>
            </a:endParaRPr>
          </a:p>
          <a:p>
            <a:endParaRPr kumimoji="1" lang="zh-CN" altLang="en-US" sz="2800" dirty="0">
              <a:solidFill>
                <a:srgbClr val="767171"/>
              </a:solidFill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2200" dirty="0" smtClean="0"/>
              <a:t>目录</a:t>
            </a:r>
            <a:endParaRPr kumimoji="1"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773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530849" y="2137025"/>
            <a:ext cx="6061753" cy="20753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503487" y="2723592"/>
            <a:ext cx="5065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n w="10541" cmpd="sng">
                  <a:solidFill>
                    <a:srgbClr val="D89027"/>
                  </a:solidFill>
                  <a:prstDash val="solid"/>
                </a:ln>
                <a:solidFill>
                  <a:srgbClr val="D8902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协</a:t>
            </a:r>
            <a:r>
              <a:rPr lang="zh-CN" altLang="en-US" sz="3600" b="1" dirty="0" smtClean="0">
                <a:ln w="10541" cmpd="sng">
                  <a:solidFill>
                    <a:srgbClr val="D89027"/>
                  </a:solidFill>
                  <a:prstDash val="solid"/>
                </a:ln>
                <a:solidFill>
                  <a:srgbClr val="D8902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作互通    携手共赢</a:t>
            </a:r>
            <a:endParaRPr lang="zh-CN" altLang="en-US" sz="3600" b="1" dirty="0">
              <a:ln w="10541" cmpd="sng">
                <a:solidFill>
                  <a:srgbClr val="D89027"/>
                </a:solidFill>
                <a:prstDash val="solid"/>
              </a:ln>
              <a:solidFill>
                <a:srgbClr val="D89027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4128" y="0"/>
            <a:ext cx="904124" cy="6935056"/>
          </a:xfrm>
          <a:prstGeom prst="rect">
            <a:avLst/>
          </a:prstGeom>
          <a:solidFill>
            <a:srgbClr val="EAC28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致</a:t>
            </a:r>
            <a:endParaRPr lang="en-US" altLang="zh-CN" sz="32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altLang="zh-CN" sz="32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altLang="zh-CN" sz="32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zh-CN" altLang="en-US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谢</a:t>
            </a:r>
            <a:endParaRPr lang="zh-CN" altLang="en-US" sz="32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51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2"/>
          <p:cNvGrpSpPr/>
          <p:nvPr/>
        </p:nvGrpSpPr>
        <p:grpSpPr>
          <a:xfrm>
            <a:off x="262295" y="883627"/>
            <a:ext cx="8329046" cy="1266017"/>
            <a:chOff x="347410" y="1173553"/>
            <a:chExt cx="8329046" cy="1266017"/>
          </a:xfrm>
        </p:grpSpPr>
        <p:sp>
          <p:nvSpPr>
            <p:cNvPr id="6" name="文本框 5"/>
            <p:cNvSpPr txBox="1"/>
            <p:nvPr/>
          </p:nvSpPr>
          <p:spPr>
            <a:xfrm>
              <a:off x="347410" y="1173553"/>
              <a:ext cx="2300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285750" indent="-285750">
                <a:buFont typeface="Arial" panose="020B0604020202020204" pitchFamily="34" charset="0"/>
                <a:buChar char="•"/>
                <a:defRPr sz="160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 smtClean="0"/>
                <a:t>市场井喷，监管助力</a:t>
              </a:r>
              <a:endParaRPr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24780" y="1517779"/>
              <a:ext cx="8051676" cy="92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lnSpc>
                  <a:spcPct val="130000"/>
                </a:lnSpc>
                <a:defRPr/>
              </a:pP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投资新政频繁落地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，监管对保险资金投资渠道和范围逐步放开，从信托、券商资管、基金、银行理财、资产证券化，再到境外投资、对冲工具和金融衍生品，各类另类投资领域的创新工具层出不穷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。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各类保险资管产品（另类）累计注册规模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1.2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万亿，资产配置已达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21%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，收益贡献度则超过了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20</a:t>
              </a:r>
              <a:r>
                <a:rPr lang="en-US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%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；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8" name="组合 4"/>
          <p:cNvGrpSpPr/>
          <p:nvPr/>
        </p:nvGrpSpPr>
        <p:grpSpPr>
          <a:xfrm>
            <a:off x="262295" y="3500423"/>
            <a:ext cx="8329046" cy="1266017"/>
            <a:chOff x="347410" y="3955181"/>
            <a:chExt cx="8329046" cy="1266017"/>
          </a:xfrm>
        </p:grpSpPr>
        <p:sp>
          <p:nvSpPr>
            <p:cNvPr id="9" name="文本框 8"/>
            <p:cNvSpPr txBox="1"/>
            <p:nvPr/>
          </p:nvSpPr>
          <p:spPr>
            <a:xfrm>
              <a:off x="347410" y="3955181"/>
              <a:ext cx="41729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行业信息化平台纷纷建设，交易闭环浮现</a:t>
              </a:r>
              <a:endPara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24781" y="4299407"/>
              <a:ext cx="8051675" cy="92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lnSpc>
                  <a:spcPct val="130000"/>
                </a:lnSpc>
                <a:defRPr/>
              </a:pPr>
              <a:r>
                <a:rPr lang="zh-CN" altLang="en-US" sz="14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协会成立一年以来，陆续建设注册发行、资产管理信息交互、会员服务等信息系统，未来随着其他行业级别信息系统，如发行系统、交易系统、托管系统等的逐步上线，一个从产品注册发行产品到产品投资交易的信息化闭环逐渐浮现，机构需要尽快提升自身投资业务的信息化水平；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endParaRPr>
            </a:p>
          </p:txBody>
        </p:sp>
      </p:grpSp>
      <p:sp>
        <p:nvSpPr>
          <p:cNvPr id="11" name="标题 10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en-US" sz="2200" dirty="0" smtClean="0">
                <a:latin typeface="+mj-ea"/>
              </a:rPr>
              <a:t>背景</a:t>
            </a:r>
            <a:endParaRPr kumimoji="1" lang="zh-CN" altLang="en-US" sz="2200" dirty="0">
              <a:latin typeface="+mj-ea"/>
            </a:endParaRPr>
          </a:p>
        </p:txBody>
      </p:sp>
      <p:grpSp>
        <p:nvGrpSpPr>
          <p:cNvPr id="12" name="组合 27"/>
          <p:cNvGrpSpPr/>
          <p:nvPr/>
        </p:nvGrpSpPr>
        <p:grpSpPr>
          <a:xfrm>
            <a:off x="262295" y="4808822"/>
            <a:ext cx="8475064" cy="1334128"/>
            <a:chOff x="891973" y="997569"/>
            <a:chExt cx="8475064" cy="1334128"/>
          </a:xfrm>
        </p:grpSpPr>
        <p:sp>
          <p:nvSpPr>
            <p:cNvPr id="13" name="文本框 12"/>
            <p:cNvSpPr txBox="1"/>
            <p:nvPr/>
          </p:nvSpPr>
          <p:spPr>
            <a:xfrm>
              <a:off x="891973" y="997569"/>
              <a:ext cx="33522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数据的整合及利用程度有待提高</a:t>
              </a:r>
              <a:endPara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148715" y="1287822"/>
              <a:ext cx="8218322" cy="1043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lnSpc>
                  <a:spcPct val="150000"/>
                </a:lnSpc>
                <a:defRPr/>
              </a:pP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另类业务缺乏高质量的标准化数据源，业务过程中大量数据也散落于各种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文件、邮件和其他非结构化文档中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，需要标准化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、结构化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的另类投资业务数据中心对海量数据进行分析及利用。另外，机构缺乏专业信息系统，协会陆续形成的各类数据资源也难以在各会员机构落地，形成价值。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8" name="组合 4"/>
          <p:cNvGrpSpPr/>
          <p:nvPr/>
        </p:nvGrpSpPr>
        <p:grpSpPr>
          <a:xfrm>
            <a:off x="263495" y="2192025"/>
            <a:ext cx="8329046" cy="1266017"/>
            <a:chOff x="347410" y="3955181"/>
            <a:chExt cx="8329046" cy="1266017"/>
          </a:xfrm>
        </p:grpSpPr>
        <p:sp>
          <p:nvSpPr>
            <p:cNvPr id="19" name="文本框 18"/>
            <p:cNvSpPr txBox="1"/>
            <p:nvPr/>
          </p:nvSpPr>
          <p:spPr>
            <a:xfrm>
              <a:off x="347410" y="3955181"/>
              <a:ext cx="35445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创新日趋深入，风险因素不断增多</a:t>
              </a:r>
              <a:endPara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24781" y="4299407"/>
              <a:ext cx="8051675" cy="92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lnSpc>
                  <a:spcPct val="130000"/>
                </a:lnSpc>
                <a:defRPr/>
              </a:pP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随着产品不断创新，费用结构、行权方式、兑付周期等更加灵活，业务人员工作越来越繁琐。另类投资业务也由于其非标属性，风险不透明，对产品的风险控制带来挑战。这都要求机构具有科学的决策制度、完本的业务模型，甚至需要专业的信息化系统支持，通过系统发挥批处理优势，提高效率。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960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780663" y="4552185"/>
            <a:ext cx="2531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兼顾高效日常工作操作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80663" y="2450430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以安全可靠的云技术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为手段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80663" y="2870781"/>
            <a:ext cx="2730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内置经典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模型与最佳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5121" y="1122181"/>
            <a:ext cx="8255312" cy="97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441325">
              <a:lnSpc>
                <a:spcPct val="120000"/>
              </a:lnSpc>
              <a:defRPr/>
            </a:pP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通过论坛、会议、调研等途径，</a:t>
            </a: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业内多家机构多次向协会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反映</a:t>
            </a: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，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为解决现有业务瓶颈，通过建立专业化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IT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信息集群显得尤为必要。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协会本着为会员提供更好的服务，选择与行业内领</a:t>
            </a: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先的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金融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IT</a:t>
            </a: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方案供应商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携宁科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技合作，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rPr>
              <a:t>由中国保险资产管理业协会牵头建设：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80663" y="3291132"/>
            <a:ext cx="3550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秉承业内普遍采用的业务数据标准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80663" y="3711483"/>
            <a:ext cx="2736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可支持专业化的业务管理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80663" y="4131834"/>
            <a:ext cx="2730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可实现智能化的风险管控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82"/>
          <p:cNvSpPr/>
          <p:nvPr/>
        </p:nvSpPr>
        <p:spPr bwMode="auto">
          <a:xfrm>
            <a:off x="1342020" y="5453264"/>
            <a:ext cx="6321912" cy="832993"/>
          </a:xfrm>
          <a:prstGeom prst="rect">
            <a:avLst/>
          </a:prstGeom>
          <a:solidFill>
            <a:schemeClr val="accent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246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chemeClr val="bg1"/>
                </a:solidFill>
                <a:latin typeface="Elephant" panose="02020904090505020303" pitchFamily="18" charset="0"/>
                <a:ea typeface="微软雅黑"/>
                <a:cs typeface="微软雅黑"/>
              </a:rPr>
              <a:t>“资管云”平台</a:t>
            </a:r>
            <a:endParaRPr lang="en-US" sz="3000" b="1" dirty="0">
              <a:solidFill>
                <a:schemeClr val="bg1"/>
              </a:solidFill>
              <a:latin typeface="Elephant" panose="02020904090505020303" pitchFamily="18" charset="0"/>
              <a:ea typeface="微软雅黑"/>
              <a:cs typeface="微软雅黑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780663" y="4972534"/>
            <a:ext cx="2364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以市场化方式运作的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585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sz="2200" dirty="0" smtClean="0"/>
              <a:t>投资闭环</a:t>
            </a:r>
            <a:endParaRPr kumimoji="1" lang="zh-CN" altLang="en-US" sz="2200" dirty="0"/>
          </a:p>
        </p:txBody>
      </p:sp>
      <p:sp>
        <p:nvSpPr>
          <p:cNvPr id="19" name="圆角矩形 18"/>
          <p:cNvSpPr/>
          <p:nvPr/>
        </p:nvSpPr>
        <p:spPr bwMode="auto">
          <a:xfrm>
            <a:off x="288016" y="3304153"/>
            <a:ext cx="8676472" cy="1224136"/>
          </a:xfrm>
          <a:prstGeom prst="roundRect">
            <a:avLst/>
          </a:prstGeom>
          <a:noFill/>
          <a:ln w="19050" cmpd="sng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 anchorCtr="1"/>
          <a:lstStyle/>
          <a:p>
            <a:pPr algn="ctr">
              <a:buFont typeface="Wingdings" pitchFamily="2" charset="2"/>
              <a:buNone/>
            </a:pPr>
            <a:endParaRPr kumimoji="1"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圆角矩形 21"/>
          <p:cNvSpPr/>
          <p:nvPr/>
        </p:nvSpPr>
        <p:spPr bwMode="auto">
          <a:xfrm>
            <a:off x="3650298" y="5608409"/>
            <a:ext cx="1425758" cy="64807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 anchorCtr="1"/>
          <a:lstStyle/>
          <a:p>
            <a:pPr algn="ctr">
              <a:buFont typeface="Wingdings" pitchFamily="2" charset="2"/>
              <a:buNone/>
            </a:pPr>
            <a:r>
              <a:rPr kumimoji="1"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卖方</a:t>
            </a:r>
            <a:endParaRPr kumimoji="1"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圆角矩形 24"/>
          <p:cNvSpPr/>
          <p:nvPr/>
        </p:nvSpPr>
        <p:spPr bwMode="auto">
          <a:xfrm>
            <a:off x="3650298" y="1137224"/>
            <a:ext cx="1425758" cy="64807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 anchorCtr="1"/>
          <a:lstStyle/>
          <a:p>
            <a:pPr algn="ctr">
              <a:buFont typeface="Wingdings" pitchFamily="2" charset="2"/>
              <a:buNone/>
            </a:pPr>
            <a:r>
              <a:rPr kumimoji="1"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买方</a:t>
            </a:r>
            <a:endParaRPr kumimoji="1"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672215" y="2492600"/>
            <a:ext cx="3771658" cy="3771658"/>
            <a:chOff x="1672215" y="2617447"/>
            <a:chExt cx="3771658" cy="3771658"/>
          </a:xfrm>
        </p:grpSpPr>
        <p:sp>
          <p:nvSpPr>
            <p:cNvPr id="27" name="环形箭头 26"/>
            <p:cNvSpPr/>
            <p:nvPr/>
          </p:nvSpPr>
          <p:spPr>
            <a:xfrm rot="13774748">
              <a:off x="1672215" y="2617447"/>
              <a:ext cx="3771658" cy="3771658"/>
            </a:xfrm>
            <a:prstGeom prst="circularArrow">
              <a:avLst>
                <a:gd name="adj1" fmla="val 5202"/>
                <a:gd name="adj2" fmla="val 336015"/>
                <a:gd name="adj3" fmla="val 16865256"/>
                <a:gd name="adj4" fmla="val 15198729"/>
                <a:gd name="adj5" fmla="val 6068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文本框 27"/>
            <p:cNvSpPr txBox="1"/>
            <p:nvPr/>
          </p:nvSpPr>
          <p:spPr>
            <a:xfrm>
              <a:off x="1679909" y="5718738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2393B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注册</a:t>
              </a:r>
              <a:endParaRPr lang="zh-CN" altLang="en-US" sz="1600" dirty="0">
                <a:solidFill>
                  <a:srgbClr val="2393B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439772" y="1774853"/>
            <a:ext cx="3790410" cy="3771658"/>
            <a:chOff x="1439772" y="1899700"/>
            <a:chExt cx="3790410" cy="3771658"/>
          </a:xfrm>
        </p:grpSpPr>
        <p:sp>
          <p:nvSpPr>
            <p:cNvPr id="30" name="环形箭头 29"/>
            <p:cNvSpPr/>
            <p:nvPr/>
          </p:nvSpPr>
          <p:spPr>
            <a:xfrm rot="19134096">
              <a:off x="1458524" y="1899700"/>
              <a:ext cx="3771658" cy="3771658"/>
            </a:xfrm>
            <a:prstGeom prst="circularArrow">
              <a:avLst>
                <a:gd name="adj1" fmla="val 5202"/>
                <a:gd name="adj2" fmla="val 336015"/>
                <a:gd name="adj3" fmla="val 16865256"/>
                <a:gd name="adj4" fmla="val 15198729"/>
                <a:gd name="adj5" fmla="val 6068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文本框 30"/>
            <p:cNvSpPr txBox="1"/>
            <p:nvPr/>
          </p:nvSpPr>
          <p:spPr>
            <a:xfrm>
              <a:off x="1439772" y="2348880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2393B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披露</a:t>
              </a:r>
              <a:endParaRPr lang="zh-CN" altLang="en-US" sz="1600" dirty="0">
                <a:solidFill>
                  <a:srgbClr val="2393B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39552" y="3579473"/>
            <a:ext cx="3893805" cy="648072"/>
            <a:chOff x="539552" y="3560304"/>
            <a:chExt cx="3893805" cy="648072"/>
          </a:xfrm>
        </p:grpSpPr>
        <p:sp>
          <p:nvSpPr>
            <p:cNvPr id="33" name="圆角矩形 32"/>
            <p:cNvSpPr/>
            <p:nvPr/>
          </p:nvSpPr>
          <p:spPr bwMode="auto">
            <a:xfrm>
              <a:off x="539552" y="3560304"/>
              <a:ext cx="1142680" cy="64807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kumimoji="1"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产品注册系统</a:t>
              </a:r>
              <a:endParaRPr kumimoji="1"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圆角矩形 33"/>
            <p:cNvSpPr/>
            <p:nvPr/>
          </p:nvSpPr>
          <p:spPr bwMode="auto">
            <a:xfrm>
              <a:off x="1913849" y="3560304"/>
              <a:ext cx="1142680" cy="64807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kumimoji="1"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资产管理</a:t>
              </a:r>
              <a:r>
                <a:rPr kumimoji="1" lang="en-US" altLang="zh-CN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/>
              </a:r>
              <a:br>
                <a:rPr kumimoji="1" lang="en-US" altLang="zh-CN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</a:br>
              <a:r>
                <a:rPr kumimoji="1"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信息交互系统</a:t>
              </a:r>
              <a:endParaRPr kumimoji="1"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5" name="圆角矩形 34"/>
            <p:cNvSpPr/>
            <p:nvPr/>
          </p:nvSpPr>
          <p:spPr bwMode="auto">
            <a:xfrm>
              <a:off x="3290677" y="3560304"/>
              <a:ext cx="1142680" cy="64807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kumimoji="1"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会员服务系统</a:t>
              </a:r>
              <a:endParaRPr kumimoji="1"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647835" y="3576086"/>
            <a:ext cx="4020794" cy="651459"/>
            <a:chOff x="4647835" y="3556917"/>
            <a:chExt cx="4020794" cy="651459"/>
          </a:xfrm>
        </p:grpSpPr>
        <p:sp>
          <p:nvSpPr>
            <p:cNvPr id="37" name="圆角矩形 36"/>
            <p:cNvSpPr/>
            <p:nvPr/>
          </p:nvSpPr>
          <p:spPr bwMode="auto">
            <a:xfrm>
              <a:off x="4647835" y="3560304"/>
              <a:ext cx="1145211" cy="648072"/>
            </a:xfrm>
            <a:prstGeom prst="roundRect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1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  <a:headEnd type="none" w="med" len="med"/>
              <a:tailEnd type="none" w="med" len="med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63500" dist="25400" dir="5400000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kumimoji="1"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集中登记系统</a:t>
              </a:r>
              <a:endParaRPr kumimoji="1"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8" name="圆角矩形 37"/>
            <p:cNvSpPr/>
            <p:nvPr/>
          </p:nvSpPr>
          <p:spPr bwMode="auto">
            <a:xfrm>
              <a:off x="6075316" y="3560304"/>
              <a:ext cx="1151276" cy="648072"/>
            </a:xfrm>
            <a:prstGeom prst="roundRect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1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  <a:headEnd type="none" w="med" len="med"/>
              <a:tailEnd type="none" w="med" len="med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63500" dist="25400" dir="5400000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kumimoji="1"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托管系统</a:t>
              </a:r>
              <a:endParaRPr kumimoji="1"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9" name="圆角矩形 38"/>
            <p:cNvSpPr/>
            <p:nvPr/>
          </p:nvSpPr>
          <p:spPr bwMode="auto">
            <a:xfrm>
              <a:off x="7444553" y="3556917"/>
              <a:ext cx="1224076" cy="648072"/>
            </a:xfrm>
            <a:prstGeom prst="roundRect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1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  <a:headEnd type="none" w="med" len="med"/>
              <a:tailEnd type="none" w="med" len="med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63500" dist="25400" dir="5400000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kumimoji="1"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交易系统</a:t>
              </a:r>
              <a:endParaRPr kumimoji="1"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22902">
            <a:off x="5863116" y="1960304"/>
            <a:ext cx="1309375" cy="1053295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548500">
            <a:off x="5544848" y="4934774"/>
            <a:ext cx="1309375" cy="1053295"/>
          </a:xfrm>
          <a:prstGeom prst="rect">
            <a:avLst/>
          </a:prstGeom>
        </p:spPr>
      </p:pic>
      <p:grpSp>
        <p:nvGrpSpPr>
          <p:cNvPr id="46" name="组 3"/>
          <p:cNvGrpSpPr/>
          <p:nvPr/>
        </p:nvGrpSpPr>
        <p:grpSpPr>
          <a:xfrm>
            <a:off x="2411760" y="1124744"/>
            <a:ext cx="3499569" cy="1398133"/>
            <a:chOff x="2411760" y="1249591"/>
            <a:chExt cx="3499569" cy="1398133"/>
          </a:xfrm>
        </p:grpSpPr>
        <p:grpSp>
          <p:nvGrpSpPr>
            <p:cNvPr id="47" name="组合 46"/>
            <p:cNvGrpSpPr/>
            <p:nvPr/>
          </p:nvGrpSpPr>
          <p:grpSpPr>
            <a:xfrm>
              <a:off x="2411760" y="1249591"/>
              <a:ext cx="3499569" cy="1398133"/>
              <a:chOff x="2411760" y="1249591"/>
              <a:chExt cx="3499569" cy="1398133"/>
            </a:xfrm>
          </p:grpSpPr>
          <p:pic>
            <p:nvPicPr>
              <p:cNvPr id="53" name="Picture 2" descr="C:\Users\user\Desktop\云_03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1760" y="1249591"/>
                <a:ext cx="3499569" cy="1398133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4" name="文本框 53"/>
              <p:cNvSpPr txBox="1"/>
              <p:nvPr/>
            </p:nvSpPr>
            <p:spPr>
              <a:xfrm>
                <a:off x="3700899" y="2132856"/>
                <a:ext cx="12105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资管云平台</a:t>
                </a:r>
                <a:endParaRPr lang="zh-CN" altLang="en-US" sz="16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8" name="文本框 47"/>
            <p:cNvSpPr txBox="1"/>
            <p:nvPr/>
          </p:nvSpPr>
          <p:spPr>
            <a:xfrm>
              <a:off x="3275856" y="1534185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rgbClr val="0762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报表台账</a:t>
              </a:r>
              <a:endParaRPr lang="zh-CN" altLang="en-US" sz="1100" dirty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3061573" y="2071881"/>
              <a:ext cx="620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rgbClr val="0762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</a:t>
              </a:r>
              <a:r>
                <a:rPr lang="zh-CN" altLang="en-US" sz="1200" dirty="0" smtClean="0">
                  <a:solidFill>
                    <a:srgbClr val="0762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池</a:t>
              </a:r>
              <a:endParaRPr lang="zh-CN" altLang="en-US" sz="1200" dirty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3347864" y="1772816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rgbClr val="0762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投资决策</a:t>
              </a:r>
              <a:endParaRPr lang="zh-CN" altLang="en-US" sz="1100" dirty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4067944" y="1844824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rgbClr val="0762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风险管理</a:t>
              </a:r>
              <a:endParaRPr lang="zh-CN" altLang="en-US" sz="1100" dirty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788024" y="1711841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rgbClr val="0762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后续跟踪</a:t>
              </a:r>
              <a:endParaRPr lang="zh-CN" altLang="en-US" sz="1100" dirty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 45"/>
          <p:cNvGrpSpPr/>
          <p:nvPr/>
        </p:nvGrpSpPr>
        <p:grpSpPr>
          <a:xfrm>
            <a:off x="539552" y="2728089"/>
            <a:ext cx="8064896" cy="648072"/>
            <a:chOff x="539552" y="2996952"/>
            <a:chExt cx="8064896" cy="648072"/>
          </a:xfrm>
        </p:grpSpPr>
        <p:grpSp>
          <p:nvGrpSpPr>
            <p:cNvPr id="56" name="组 46"/>
            <p:cNvGrpSpPr/>
            <p:nvPr/>
          </p:nvGrpSpPr>
          <p:grpSpPr>
            <a:xfrm>
              <a:off x="539552" y="2996952"/>
              <a:ext cx="5247136" cy="648072"/>
              <a:chOff x="971600" y="2996952"/>
              <a:chExt cx="5247136" cy="648072"/>
            </a:xfrm>
          </p:grpSpPr>
          <p:sp>
            <p:nvSpPr>
              <p:cNvPr id="59" name="圆角矩形 58"/>
              <p:cNvSpPr/>
              <p:nvPr/>
            </p:nvSpPr>
            <p:spPr bwMode="auto">
              <a:xfrm>
                <a:off x="971600" y="2996952"/>
                <a:ext cx="1142680" cy="648072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zh-CN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风险监测</a:t>
                </a:r>
                <a:endParaRPr kumimoji="1"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60" name="圆角矩形 59"/>
              <p:cNvSpPr/>
              <p:nvPr/>
            </p:nvSpPr>
            <p:spPr bwMode="auto">
              <a:xfrm>
                <a:off x="2339752" y="2996952"/>
                <a:ext cx="1142680" cy="648072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zh-CN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教育培训</a:t>
                </a:r>
                <a:endParaRPr kumimoji="1"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61" name="圆角矩形 60"/>
              <p:cNvSpPr/>
              <p:nvPr/>
            </p:nvSpPr>
            <p:spPr bwMode="auto">
              <a:xfrm>
                <a:off x="3707904" y="2996952"/>
                <a:ext cx="1142680" cy="648072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zh-CN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资格认证</a:t>
                </a:r>
                <a:endParaRPr kumimoji="1"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62" name="圆角矩形 61"/>
              <p:cNvSpPr/>
              <p:nvPr/>
            </p:nvSpPr>
            <p:spPr bwMode="auto">
              <a:xfrm>
                <a:off x="5076056" y="2996952"/>
                <a:ext cx="1142680" cy="648072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zh-CN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信息反馈系统</a:t>
                </a:r>
                <a:endParaRPr kumimoji="1"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57" name="圆角矩形 56"/>
            <p:cNvSpPr/>
            <p:nvPr/>
          </p:nvSpPr>
          <p:spPr bwMode="auto">
            <a:xfrm>
              <a:off x="6084168" y="2996952"/>
              <a:ext cx="1142680" cy="64807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63500" dist="25400" dir="5400000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kumimoji="1"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估值系统</a:t>
              </a:r>
              <a:endParaRPr kumimoji="1"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8" name="圆角矩形 57"/>
            <p:cNvSpPr/>
            <p:nvPr/>
          </p:nvSpPr>
          <p:spPr bwMode="auto">
            <a:xfrm>
              <a:off x="7461768" y="2996952"/>
              <a:ext cx="1142680" cy="64807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63500" dist="25400" dir="5400000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 anchorCtr="1"/>
            <a:lstStyle/>
            <a:p>
              <a:pPr algn="ctr">
                <a:buFont typeface="Wingdings" pitchFamily="2" charset="2"/>
                <a:buNone/>
              </a:pPr>
              <a:r>
                <a:rPr kumimoji="1"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信评系统</a:t>
              </a:r>
              <a:endParaRPr kumimoji="1"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63" name="圆角矩形 62"/>
          <p:cNvSpPr/>
          <p:nvPr/>
        </p:nvSpPr>
        <p:spPr bwMode="auto">
          <a:xfrm>
            <a:off x="288016" y="2512065"/>
            <a:ext cx="8676472" cy="2232248"/>
          </a:xfrm>
          <a:prstGeom prst="roundRect">
            <a:avLst/>
          </a:prstGeom>
          <a:noFill/>
          <a:ln w="19050" cmpd="sng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b" anchorCtr="1"/>
          <a:lstStyle/>
          <a:p>
            <a:pPr algn="ctr">
              <a:buFont typeface="Wingdings" pitchFamily="2" charset="2"/>
              <a:buNone/>
            </a:pPr>
            <a:r>
              <a:rPr kumimoji="1"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行业信息化集群</a:t>
            </a:r>
            <a:endParaRPr kumimoji="1"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920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2" grpId="0" animBg="1"/>
      <p:bldP spid="25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sz="2200" dirty="0" smtClean="0"/>
              <a:t>投资闭环</a:t>
            </a:r>
            <a:endParaRPr kumimoji="1" lang="zh-CN" altLang="en-US" sz="2200" dirty="0"/>
          </a:p>
        </p:txBody>
      </p:sp>
      <p:sp>
        <p:nvSpPr>
          <p:cNvPr id="64" name="圆角矩形 63"/>
          <p:cNvSpPr/>
          <p:nvPr/>
        </p:nvSpPr>
        <p:spPr bwMode="auto">
          <a:xfrm>
            <a:off x="3650298" y="5614640"/>
            <a:ext cx="1425758" cy="64807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 anchorCtr="1"/>
          <a:lstStyle/>
          <a:p>
            <a:pPr algn="ctr">
              <a:buFont typeface="Wingdings" pitchFamily="2" charset="2"/>
              <a:buNone/>
            </a:pPr>
            <a:r>
              <a:rPr kumimoji="1"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卖方</a:t>
            </a:r>
            <a:endParaRPr kumimoji="1"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5" name="圆角矩形 64"/>
          <p:cNvSpPr/>
          <p:nvPr/>
        </p:nvSpPr>
        <p:spPr bwMode="auto">
          <a:xfrm>
            <a:off x="3650298" y="1143455"/>
            <a:ext cx="1425758" cy="64807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 anchorCtr="1"/>
          <a:lstStyle/>
          <a:p>
            <a:pPr algn="ctr">
              <a:buFont typeface="Wingdings" pitchFamily="2" charset="2"/>
              <a:buNone/>
            </a:pPr>
            <a:r>
              <a:rPr kumimoji="1"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买方</a:t>
            </a:r>
            <a:endParaRPr kumimoji="1"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2479044" y="1124744"/>
            <a:ext cx="3499569" cy="1398133"/>
            <a:chOff x="2411760" y="1249591"/>
            <a:chExt cx="3499569" cy="1398133"/>
          </a:xfrm>
        </p:grpSpPr>
        <p:pic>
          <p:nvPicPr>
            <p:cNvPr id="67" name="Picture 2" descr="C:\Users\user\Desktop\云_0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249591"/>
              <a:ext cx="3499569" cy="139813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文本框 67"/>
            <p:cNvSpPr txBox="1"/>
            <p:nvPr/>
          </p:nvSpPr>
          <p:spPr>
            <a:xfrm>
              <a:off x="3700899" y="2132856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资管云平台</a:t>
              </a:r>
              <a:endPara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9" name="文本框 68"/>
          <p:cNvSpPr txBox="1"/>
          <p:nvPr/>
        </p:nvSpPr>
        <p:spPr>
          <a:xfrm>
            <a:off x="3275856" y="141556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报表台账</a:t>
            </a:r>
            <a:endParaRPr lang="zh-CN" altLang="en-US" sz="1100" dirty="0">
              <a:solidFill>
                <a:srgbClr val="0762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3061573" y="1953265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zh-CN" altLang="en-US" sz="1200" dirty="0" smtClean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池</a:t>
            </a:r>
            <a:endParaRPr lang="zh-CN" altLang="en-US" sz="1200" dirty="0">
              <a:solidFill>
                <a:srgbClr val="0762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3347864" y="165420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投资决策</a:t>
            </a:r>
            <a:endParaRPr lang="zh-CN" altLang="en-US" sz="1100" dirty="0">
              <a:solidFill>
                <a:srgbClr val="0762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4067944" y="1726208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风险管理</a:t>
            </a:r>
            <a:endParaRPr lang="zh-CN" altLang="en-US" sz="1100" dirty="0">
              <a:solidFill>
                <a:srgbClr val="0762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4788024" y="1593225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后续跟踪</a:t>
            </a:r>
            <a:endParaRPr lang="zh-CN" altLang="en-US" sz="1100" dirty="0">
              <a:solidFill>
                <a:srgbClr val="0762A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4" name="组 10"/>
          <p:cNvGrpSpPr/>
          <p:nvPr/>
        </p:nvGrpSpPr>
        <p:grpSpPr>
          <a:xfrm>
            <a:off x="288016" y="2518296"/>
            <a:ext cx="8676472" cy="2232248"/>
            <a:chOff x="288016" y="2636912"/>
            <a:chExt cx="8676472" cy="2232248"/>
          </a:xfrm>
        </p:grpSpPr>
        <p:grpSp>
          <p:nvGrpSpPr>
            <p:cNvPr id="75" name="组合 74"/>
            <p:cNvGrpSpPr/>
            <p:nvPr/>
          </p:nvGrpSpPr>
          <p:grpSpPr>
            <a:xfrm>
              <a:off x="539552" y="3704320"/>
              <a:ext cx="3893805" cy="648072"/>
              <a:chOff x="539552" y="3560304"/>
              <a:chExt cx="3893805" cy="648072"/>
            </a:xfrm>
          </p:grpSpPr>
          <p:sp>
            <p:nvSpPr>
              <p:cNvPr id="89" name="圆角矩形 88"/>
              <p:cNvSpPr/>
              <p:nvPr/>
            </p:nvSpPr>
            <p:spPr bwMode="auto">
              <a:xfrm>
                <a:off x="539552" y="3560304"/>
                <a:ext cx="1142680" cy="648072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zh-CN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产品注册系统</a:t>
                </a:r>
                <a:endParaRPr kumimoji="1"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0" name="圆角矩形 89"/>
              <p:cNvSpPr/>
              <p:nvPr/>
            </p:nvSpPr>
            <p:spPr bwMode="auto">
              <a:xfrm>
                <a:off x="1913849" y="3560304"/>
                <a:ext cx="1142680" cy="648072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资产管理</a:t>
                </a:r>
                <a:r>
                  <a:rPr kumimoji="1"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/>
                </a:r>
                <a:br>
                  <a:rPr kumimoji="1"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</a:br>
                <a:r>
                  <a:rPr kumimoji="1"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信息交互系统</a:t>
                </a:r>
              </a:p>
            </p:txBody>
          </p:sp>
          <p:sp>
            <p:nvSpPr>
              <p:cNvPr id="91" name="圆角矩形 90"/>
              <p:cNvSpPr/>
              <p:nvPr/>
            </p:nvSpPr>
            <p:spPr bwMode="auto">
              <a:xfrm>
                <a:off x="3290677" y="3560304"/>
                <a:ext cx="1142680" cy="648072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zh-CN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会员服务系统</a:t>
                </a:r>
                <a:endParaRPr kumimoji="1"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4647835" y="3700933"/>
              <a:ext cx="4020794" cy="651459"/>
              <a:chOff x="4647835" y="3556917"/>
              <a:chExt cx="4020794" cy="651459"/>
            </a:xfrm>
          </p:grpSpPr>
          <p:sp>
            <p:nvSpPr>
              <p:cNvPr id="86" name="圆角矩形 85"/>
              <p:cNvSpPr/>
              <p:nvPr/>
            </p:nvSpPr>
            <p:spPr bwMode="auto">
              <a:xfrm>
                <a:off x="4647835" y="3560304"/>
                <a:ext cx="1145211" cy="648072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2">
                      <a:lumMod val="0"/>
                      <a:lumOff val="100000"/>
                    </a:schemeClr>
                  </a:gs>
                  <a:gs pos="15000">
                    <a:schemeClr val="accent2">
                      <a:lumMod val="0"/>
                      <a:lumOff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  <a:headEnd type="none" w="med" len="med"/>
                <a:tailEnd type="none" w="med" len="med"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zh-CN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集中登记系统</a:t>
                </a:r>
                <a:endParaRPr kumimoji="1"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7" name="圆角矩形 86"/>
              <p:cNvSpPr/>
              <p:nvPr/>
            </p:nvSpPr>
            <p:spPr bwMode="auto">
              <a:xfrm>
                <a:off x="6075316" y="3560304"/>
                <a:ext cx="1151276" cy="648072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2">
                      <a:lumMod val="0"/>
                      <a:lumOff val="100000"/>
                    </a:schemeClr>
                  </a:gs>
                  <a:gs pos="15000">
                    <a:schemeClr val="accent2">
                      <a:lumMod val="0"/>
                      <a:lumOff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  <a:headEnd type="none" w="med" len="med"/>
                <a:tailEnd type="none" w="med" len="med"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zh-CN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托管系统</a:t>
                </a:r>
                <a:endParaRPr kumimoji="1"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8" name="圆角矩形 87"/>
              <p:cNvSpPr/>
              <p:nvPr/>
            </p:nvSpPr>
            <p:spPr bwMode="auto">
              <a:xfrm>
                <a:off x="7444553" y="3556917"/>
                <a:ext cx="1224076" cy="648072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2">
                      <a:lumMod val="0"/>
                      <a:lumOff val="100000"/>
                    </a:schemeClr>
                  </a:gs>
                  <a:gs pos="15000">
                    <a:schemeClr val="accent2">
                      <a:lumMod val="0"/>
                      <a:lumOff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  <a:headEnd type="none" w="med" len="med"/>
                <a:tailEnd type="none" w="med" len="med"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zh-CN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交易系统</a:t>
                </a:r>
                <a:endParaRPr kumimoji="1"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77" name="组 45"/>
            <p:cNvGrpSpPr/>
            <p:nvPr/>
          </p:nvGrpSpPr>
          <p:grpSpPr>
            <a:xfrm>
              <a:off x="539552" y="2852936"/>
              <a:ext cx="8064896" cy="648072"/>
              <a:chOff x="539552" y="2996952"/>
              <a:chExt cx="8064896" cy="648072"/>
            </a:xfrm>
          </p:grpSpPr>
          <p:grpSp>
            <p:nvGrpSpPr>
              <p:cNvPr id="79" name="组 46"/>
              <p:cNvGrpSpPr/>
              <p:nvPr/>
            </p:nvGrpSpPr>
            <p:grpSpPr>
              <a:xfrm>
                <a:off x="539552" y="2996952"/>
                <a:ext cx="5247136" cy="648072"/>
                <a:chOff x="971600" y="2996952"/>
                <a:chExt cx="5247136" cy="648072"/>
              </a:xfrm>
            </p:grpSpPr>
            <p:sp>
              <p:nvSpPr>
                <p:cNvPr id="82" name="圆角矩形 81"/>
                <p:cNvSpPr/>
                <p:nvPr/>
              </p:nvSpPr>
              <p:spPr bwMode="auto">
                <a:xfrm>
                  <a:off x="971600" y="2996952"/>
                  <a:ext cx="1142680" cy="648072"/>
                </a:xfrm>
                <a:prstGeom prst="roundRect">
                  <a:avLst/>
                </a:prstGeom>
                <a:ln>
                  <a:headEnd type="none" w="med" len="med"/>
                  <a:tailEnd type="none" w="med" len="med"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st="25400" dir="5400000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46800" rIns="46800" rtlCol="0" anchor="ctr" anchorCtr="1"/>
                <a:lstStyle/>
                <a:p>
                  <a:pPr algn="ctr">
                    <a:buFont typeface="Wingdings" pitchFamily="2" charset="2"/>
                    <a:buNone/>
                  </a:pPr>
                  <a:r>
                    <a:rPr kumimoji="1" lang="zh-CN" altLang="en-US" sz="1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itchFamily="34" charset="-122"/>
                      <a:ea typeface="微软雅黑" pitchFamily="34" charset="-122"/>
                    </a:rPr>
                    <a:t>风险监测</a:t>
                  </a:r>
                  <a:endParaRPr kumimoji="1"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83" name="圆角矩形 82"/>
                <p:cNvSpPr/>
                <p:nvPr/>
              </p:nvSpPr>
              <p:spPr bwMode="auto">
                <a:xfrm>
                  <a:off x="2339752" y="2996952"/>
                  <a:ext cx="1142680" cy="648072"/>
                </a:xfrm>
                <a:prstGeom prst="roundRect">
                  <a:avLst/>
                </a:prstGeom>
                <a:ln>
                  <a:headEnd type="none" w="med" len="med"/>
                  <a:tailEnd type="none" w="med" len="med"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st="25400" dir="5400000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46800" rIns="46800" rtlCol="0" anchor="ctr" anchorCtr="1"/>
                <a:lstStyle/>
                <a:p>
                  <a:pPr algn="ctr">
                    <a:buFont typeface="Wingdings" pitchFamily="2" charset="2"/>
                    <a:buNone/>
                  </a:pPr>
                  <a:r>
                    <a:rPr kumimoji="1" lang="zh-CN" altLang="en-US" sz="1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itchFamily="34" charset="-122"/>
                      <a:ea typeface="微软雅黑" pitchFamily="34" charset="-122"/>
                    </a:rPr>
                    <a:t>教育培训</a:t>
                  </a:r>
                  <a:endParaRPr kumimoji="1"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84" name="圆角矩形 83"/>
                <p:cNvSpPr/>
                <p:nvPr/>
              </p:nvSpPr>
              <p:spPr bwMode="auto">
                <a:xfrm>
                  <a:off x="3707904" y="2996952"/>
                  <a:ext cx="1142680" cy="648072"/>
                </a:xfrm>
                <a:prstGeom prst="roundRect">
                  <a:avLst/>
                </a:prstGeom>
                <a:ln>
                  <a:headEnd type="none" w="med" len="med"/>
                  <a:tailEnd type="none" w="med" len="med"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st="25400" dir="5400000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46800" rIns="46800" rtlCol="0" anchor="ctr" anchorCtr="1"/>
                <a:lstStyle/>
                <a:p>
                  <a:pPr algn="ctr">
                    <a:buFont typeface="Wingdings" pitchFamily="2" charset="2"/>
                    <a:buNone/>
                  </a:pPr>
                  <a:r>
                    <a:rPr kumimoji="1" lang="zh-CN" altLang="en-US" sz="1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itchFamily="34" charset="-122"/>
                      <a:ea typeface="微软雅黑" pitchFamily="34" charset="-122"/>
                    </a:rPr>
                    <a:t>资格认证</a:t>
                  </a:r>
                  <a:endParaRPr kumimoji="1"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85" name="圆角矩形 84"/>
                <p:cNvSpPr/>
                <p:nvPr/>
              </p:nvSpPr>
              <p:spPr bwMode="auto">
                <a:xfrm>
                  <a:off x="5076056" y="2996952"/>
                  <a:ext cx="1142680" cy="648072"/>
                </a:xfrm>
                <a:prstGeom prst="roundRect">
                  <a:avLst/>
                </a:prstGeom>
                <a:ln>
                  <a:headEnd type="none" w="med" len="med"/>
                  <a:tailEnd type="none" w="med" len="med"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st="25400" dir="5400000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46800" rIns="46800" rtlCol="0" anchor="ctr" anchorCtr="1"/>
                <a:lstStyle/>
                <a:p>
                  <a:pPr algn="ctr">
                    <a:buFont typeface="Wingdings" pitchFamily="2" charset="2"/>
                    <a:buNone/>
                  </a:pPr>
                  <a:r>
                    <a:rPr kumimoji="1" lang="zh-CN" altLang="en-US" sz="1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itchFamily="34" charset="-122"/>
                      <a:ea typeface="微软雅黑" pitchFamily="34" charset="-122"/>
                    </a:rPr>
                    <a:t>信息反馈系统</a:t>
                  </a:r>
                  <a:endParaRPr kumimoji="1"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sp>
            <p:nvSpPr>
              <p:cNvPr id="80" name="圆角矩形 79"/>
              <p:cNvSpPr/>
              <p:nvPr/>
            </p:nvSpPr>
            <p:spPr bwMode="auto">
              <a:xfrm>
                <a:off x="6084168" y="2996952"/>
                <a:ext cx="1142680" cy="648072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zh-CN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估值系统</a:t>
                </a:r>
                <a:endParaRPr kumimoji="1"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1" name="圆角矩形 80"/>
              <p:cNvSpPr/>
              <p:nvPr/>
            </p:nvSpPr>
            <p:spPr bwMode="auto">
              <a:xfrm>
                <a:off x="7461768" y="2996952"/>
                <a:ext cx="1142680" cy="648072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 anchorCtr="1"/>
              <a:lstStyle/>
              <a:p>
                <a:pPr algn="ctr">
                  <a:buFont typeface="Wingdings" pitchFamily="2" charset="2"/>
                  <a:buNone/>
                </a:pPr>
                <a:r>
                  <a:rPr kumimoji="1" lang="en-US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信评</a:t>
                </a:r>
                <a:r>
                  <a:rPr kumimoji="1" lang="zh-CN" alt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系统</a:t>
                </a:r>
                <a:endParaRPr kumimoji="1"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78" name="圆角矩形 77"/>
            <p:cNvSpPr/>
            <p:nvPr/>
          </p:nvSpPr>
          <p:spPr bwMode="auto">
            <a:xfrm>
              <a:off x="288016" y="2636912"/>
              <a:ext cx="8676472" cy="2232248"/>
            </a:xfrm>
            <a:prstGeom prst="roundRect">
              <a:avLst/>
            </a:prstGeom>
            <a:noFill/>
            <a:ln w="19050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b" anchorCtr="1"/>
            <a:lstStyle/>
            <a:p>
              <a:pPr algn="ctr">
                <a:buFont typeface="Wingdings" pitchFamily="2" charset="2"/>
                <a:buNone/>
              </a:pPr>
              <a:r>
                <a:rPr kumimoji="1"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行业信息化集群</a:t>
              </a:r>
              <a:endParaRPr kumimoji="1"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92" name="组 13"/>
          <p:cNvGrpSpPr/>
          <p:nvPr/>
        </p:nvGrpSpPr>
        <p:grpSpPr>
          <a:xfrm>
            <a:off x="2267744" y="5317316"/>
            <a:ext cx="3700284" cy="1098704"/>
            <a:chOff x="2339752" y="1970256"/>
            <a:chExt cx="3700284" cy="1098704"/>
          </a:xfrm>
        </p:grpSpPr>
        <p:sp>
          <p:nvSpPr>
            <p:cNvPr id="93" name="文本框 92"/>
            <p:cNvSpPr txBox="1"/>
            <p:nvPr/>
          </p:nvSpPr>
          <p:spPr>
            <a:xfrm>
              <a:off x="2771800" y="197025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rgbClr val="0762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行业规范</a:t>
              </a:r>
              <a:endParaRPr lang="zh-CN" altLang="en-US" dirty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2339752" y="269962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rgbClr val="0762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投资管理</a:t>
              </a:r>
              <a:endParaRPr lang="zh-CN" altLang="en-US" dirty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" name="文本框 94"/>
            <p:cNvSpPr txBox="1"/>
            <p:nvPr/>
          </p:nvSpPr>
          <p:spPr>
            <a:xfrm>
              <a:off x="2959948" y="240230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rgbClr val="0762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风险管控</a:t>
              </a:r>
              <a:endParaRPr lang="zh-CN" altLang="en-US" dirty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3995936" y="226758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rgbClr val="0762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市场交易</a:t>
              </a:r>
              <a:endParaRPr lang="zh-CN" altLang="en-US" dirty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7" name="文本框 96"/>
            <p:cNvSpPr txBox="1"/>
            <p:nvPr/>
          </p:nvSpPr>
          <p:spPr>
            <a:xfrm>
              <a:off x="4932040" y="242088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rgbClr val="0762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产品发行</a:t>
              </a:r>
              <a:endParaRPr lang="zh-CN" altLang="en-US" dirty="0">
                <a:solidFill>
                  <a:srgbClr val="0762A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 1"/>
          <p:cNvGrpSpPr/>
          <p:nvPr/>
        </p:nvGrpSpPr>
        <p:grpSpPr>
          <a:xfrm>
            <a:off x="35496" y="2132856"/>
            <a:ext cx="2160240" cy="4155143"/>
            <a:chOff x="35496" y="2132856"/>
            <a:chExt cx="2160240" cy="4155143"/>
          </a:xfrm>
        </p:grpSpPr>
        <p:cxnSp>
          <p:nvCxnSpPr>
            <p:cNvPr id="139" name="直线连接符 107"/>
            <p:cNvCxnSpPr/>
            <p:nvPr/>
          </p:nvCxnSpPr>
          <p:spPr>
            <a:xfrm>
              <a:off x="611560" y="2132856"/>
              <a:ext cx="1584176" cy="2510416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组合 97"/>
            <p:cNvGrpSpPr/>
            <p:nvPr/>
          </p:nvGrpSpPr>
          <p:grpSpPr>
            <a:xfrm>
              <a:off x="35496" y="3356992"/>
              <a:ext cx="2124788" cy="2931007"/>
              <a:chOff x="35496" y="3356992"/>
              <a:chExt cx="2124788" cy="2931007"/>
            </a:xfrm>
          </p:grpSpPr>
          <p:sp>
            <p:nvSpPr>
              <p:cNvPr id="141" name="文本框 140"/>
              <p:cNvSpPr txBox="1"/>
              <p:nvPr/>
            </p:nvSpPr>
            <p:spPr>
              <a:xfrm>
                <a:off x="731658" y="4379187"/>
                <a:ext cx="184666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kumimoji="1" lang="zh-CN" altLang="en-US" sz="3200" dirty="0"/>
              </a:p>
            </p:txBody>
          </p:sp>
          <p:sp>
            <p:nvSpPr>
              <p:cNvPr id="142" name="剪去对角的矩形 141"/>
              <p:cNvSpPr/>
              <p:nvPr/>
            </p:nvSpPr>
            <p:spPr>
              <a:xfrm>
                <a:off x="539552" y="3356992"/>
                <a:ext cx="864096" cy="504056"/>
              </a:xfrm>
              <a:prstGeom prst="snip2DiagRect">
                <a:avLst>
                  <a:gd name="adj1" fmla="val 0"/>
                  <a:gd name="adj2" fmla="val 34663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1400" dirty="0" smtClean="0">
                    <a:solidFill>
                      <a:schemeClr val="accent5">
                        <a:lumMod val="75000"/>
                      </a:schemeClr>
                    </a:solidFill>
                    <a:latin typeface="微软雅黑"/>
                    <a:ea typeface="微软雅黑"/>
                    <a:cs typeface="微软雅黑"/>
                  </a:rPr>
                  <a:t>业务模型</a:t>
                </a:r>
                <a:endParaRPr kumimoji="1" lang="zh-CN" altLang="en-US" sz="1400" dirty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endParaRPr>
              </a:p>
            </p:txBody>
          </p:sp>
          <p:sp>
            <p:nvSpPr>
              <p:cNvPr id="143" name="剪去对角的矩形 142"/>
              <p:cNvSpPr/>
              <p:nvPr/>
            </p:nvSpPr>
            <p:spPr>
              <a:xfrm>
                <a:off x="683568" y="4005064"/>
                <a:ext cx="864096" cy="504056"/>
              </a:xfrm>
              <a:prstGeom prst="snip2DiagRect">
                <a:avLst>
                  <a:gd name="adj1" fmla="val 0"/>
                  <a:gd name="adj2" fmla="val 34663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1400" dirty="0" smtClean="0">
                    <a:solidFill>
                      <a:schemeClr val="accent5">
                        <a:lumMod val="75000"/>
                      </a:schemeClr>
                    </a:solidFill>
                    <a:latin typeface="微软雅黑"/>
                    <a:ea typeface="微软雅黑"/>
                    <a:cs typeface="微软雅黑"/>
                  </a:rPr>
                  <a:t>数据模型</a:t>
                </a:r>
                <a:endParaRPr kumimoji="1" lang="zh-CN" altLang="en-US" sz="1400" dirty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endParaRPr>
              </a:p>
            </p:txBody>
          </p:sp>
          <p:sp>
            <p:nvSpPr>
              <p:cNvPr id="144" name="剪去对角的矩形 143"/>
              <p:cNvSpPr/>
              <p:nvPr/>
            </p:nvSpPr>
            <p:spPr>
              <a:xfrm>
                <a:off x="299610" y="4852978"/>
                <a:ext cx="864096" cy="504056"/>
              </a:xfrm>
              <a:prstGeom prst="snip2DiagRect">
                <a:avLst>
                  <a:gd name="adj1" fmla="val 0"/>
                  <a:gd name="adj2" fmla="val 34663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1400" dirty="0" smtClean="0">
                    <a:solidFill>
                      <a:schemeClr val="accent5">
                        <a:lumMod val="75000"/>
                      </a:schemeClr>
                    </a:solidFill>
                    <a:latin typeface="微软雅黑"/>
                    <a:ea typeface="微软雅黑"/>
                    <a:cs typeface="微软雅黑"/>
                  </a:rPr>
                  <a:t>估值</a:t>
                </a:r>
                <a:endParaRPr kumimoji="1" lang="en-US" altLang="zh-CN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endParaRPr>
              </a:p>
              <a:p>
                <a:pPr algn="ctr"/>
                <a:r>
                  <a:rPr kumimoji="1" lang="zh-CN" altLang="en-US" sz="1400" dirty="0" smtClean="0">
                    <a:solidFill>
                      <a:schemeClr val="accent5">
                        <a:lumMod val="75000"/>
                      </a:schemeClr>
                    </a:solidFill>
                    <a:latin typeface="微软雅黑"/>
                    <a:ea typeface="微软雅黑"/>
                    <a:cs typeface="微软雅黑"/>
                  </a:rPr>
                  <a:t>模型</a:t>
                </a:r>
                <a:endParaRPr kumimoji="1" lang="zh-CN" altLang="en-US" sz="1400" dirty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endParaRPr>
              </a:p>
            </p:txBody>
          </p:sp>
          <p:sp>
            <p:nvSpPr>
              <p:cNvPr id="145" name="剪去对角的矩形 144"/>
              <p:cNvSpPr/>
              <p:nvPr/>
            </p:nvSpPr>
            <p:spPr>
              <a:xfrm>
                <a:off x="1296188" y="4782356"/>
                <a:ext cx="864096" cy="504056"/>
              </a:xfrm>
              <a:prstGeom prst="snip2DiagRect">
                <a:avLst>
                  <a:gd name="adj1" fmla="val 0"/>
                  <a:gd name="adj2" fmla="val 34663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1400" dirty="0" smtClean="0">
                    <a:solidFill>
                      <a:schemeClr val="accent5">
                        <a:lumMod val="75000"/>
                      </a:schemeClr>
                    </a:solidFill>
                    <a:latin typeface="微软雅黑"/>
                    <a:ea typeface="微软雅黑"/>
                    <a:cs typeface="微软雅黑"/>
                  </a:rPr>
                  <a:t>评价体系</a:t>
                </a:r>
                <a:endParaRPr kumimoji="1" lang="en-US" altLang="zh-CN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endParaRPr>
              </a:p>
            </p:txBody>
          </p:sp>
          <p:sp>
            <p:nvSpPr>
              <p:cNvPr id="146" name="剪去对角的矩形 145"/>
              <p:cNvSpPr/>
              <p:nvPr/>
            </p:nvSpPr>
            <p:spPr>
              <a:xfrm>
                <a:off x="1130016" y="5537054"/>
                <a:ext cx="864096" cy="504056"/>
              </a:xfrm>
              <a:prstGeom prst="snip2DiagRect">
                <a:avLst>
                  <a:gd name="adj1" fmla="val 0"/>
                  <a:gd name="adj2" fmla="val 34663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1400" dirty="0" smtClean="0">
                    <a:solidFill>
                      <a:schemeClr val="accent5">
                        <a:lumMod val="75000"/>
                      </a:schemeClr>
                    </a:solidFill>
                    <a:latin typeface="微软雅黑"/>
                    <a:ea typeface="微软雅黑"/>
                    <a:cs typeface="微软雅黑"/>
                  </a:rPr>
                  <a:t>枚举模型</a:t>
                </a:r>
                <a:endParaRPr kumimoji="1" lang="zh-CN" altLang="en-US" sz="1400" dirty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endParaRPr>
              </a:p>
            </p:txBody>
          </p:sp>
          <p:sp>
            <p:nvSpPr>
              <p:cNvPr id="147" name="剪去对角的矩形 146"/>
              <p:cNvSpPr/>
              <p:nvPr/>
            </p:nvSpPr>
            <p:spPr>
              <a:xfrm>
                <a:off x="334469" y="5783943"/>
                <a:ext cx="864096" cy="504056"/>
              </a:xfrm>
              <a:prstGeom prst="snip2DiagRect">
                <a:avLst>
                  <a:gd name="adj1" fmla="val 0"/>
                  <a:gd name="adj2" fmla="val 34663"/>
                </a:avLst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1400" dirty="0" smtClean="0">
                    <a:solidFill>
                      <a:schemeClr val="accent5">
                        <a:lumMod val="75000"/>
                      </a:schemeClr>
                    </a:solidFill>
                    <a:latin typeface="微软雅黑"/>
                    <a:ea typeface="微软雅黑"/>
                    <a:cs typeface="微软雅黑"/>
                  </a:rPr>
                  <a:t>接口标准</a:t>
                </a:r>
                <a:endParaRPr kumimoji="1" lang="en-US" altLang="zh-CN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endParaRPr>
              </a:p>
            </p:txBody>
          </p:sp>
          <p:sp>
            <p:nvSpPr>
              <p:cNvPr id="148" name="文本框 147"/>
              <p:cNvSpPr txBox="1"/>
              <p:nvPr/>
            </p:nvSpPr>
            <p:spPr>
              <a:xfrm>
                <a:off x="35496" y="3356992"/>
                <a:ext cx="41549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dirty="0" smtClean="0">
                    <a:solidFill>
                      <a:schemeClr val="accent6">
                        <a:lumMod val="75000"/>
                      </a:schemeClr>
                    </a:solidFill>
                    <a:latin typeface="微软雅黑"/>
                    <a:ea typeface="微软雅黑"/>
                    <a:cs typeface="微软雅黑"/>
                  </a:rPr>
                  <a:t>行</a:t>
                </a:r>
                <a:endParaRPr kumimoji="1" lang="en-US" altLang="zh-CN" dirty="0" smtClean="0">
                  <a:solidFill>
                    <a:schemeClr val="accent6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endParaRPr>
              </a:p>
              <a:p>
                <a:r>
                  <a:rPr kumimoji="1" lang="zh-CN" altLang="en-US" dirty="0" smtClean="0">
                    <a:solidFill>
                      <a:schemeClr val="accent6">
                        <a:lumMod val="75000"/>
                      </a:schemeClr>
                    </a:solidFill>
                    <a:latin typeface="微软雅黑"/>
                    <a:ea typeface="微软雅黑"/>
                    <a:cs typeface="微软雅黑"/>
                  </a:rPr>
                  <a:t>业</a:t>
                </a:r>
                <a:endParaRPr kumimoji="1" lang="en-US" altLang="zh-CN" dirty="0" smtClean="0">
                  <a:solidFill>
                    <a:schemeClr val="accent6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endParaRPr>
              </a:p>
              <a:p>
                <a:r>
                  <a:rPr kumimoji="1" lang="en-US" altLang="en-US" dirty="0" smtClean="0">
                    <a:solidFill>
                      <a:schemeClr val="accent6">
                        <a:lumMod val="75000"/>
                      </a:schemeClr>
                    </a:solidFill>
                    <a:latin typeface="微软雅黑"/>
                    <a:ea typeface="微软雅黑"/>
                    <a:cs typeface="微软雅黑"/>
                  </a:rPr>
                  <a:t>规</a:t>
                </a:r>
              </a:p>
              <a:p>
                <a:r>
                  <a:rPr kumimoji="1" lang="en-US" altLang="en-US" dirty="0" smtClean="0">
                    <a:solidFill>
                      <a:schemeClr val="accent6">
                        <a:lumMod val="75000"/>
                      </a:schemeClr>
                    </a:solidFill>
                    <a:latin typeface="微软雅黑"/>
                    <a:ea typeface="微软雅黑"/>
                    <a:cs typeface="微软雅黑"/>
                  </a:rPr>
                  <a:t>范</a:t>
                </a:r>
                <a:endParaRPr kumimoji="1" lang="en-US" altLang="zh-CN" dirty="0" smtClean="0">
                  <a:solidFill>
                    <a:schemeClr val="accent6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endParaRPr>
              </a:p>
            </p:txBody>
          </p:sp>
        </p:grpSp>
      </p:grpSp>
      <p:grpSp>
        <p:nvGrpSpPr>
          <p:cNvPr id="149" name="组合 107"/>
          <p:cNvGrpSpPr/>
          <p:nvPr/>
        </p:nvGrpSpPr>
        <p:grpSpPr>
          <a:xfrm>
            <a:off x="1115616" y="1268760"/>
            <a:ext cx="2520280" cy="3096344"/>
            <a:chOff x="1115616" y="1268760"/>
            <a:chExt cx="2520280" cy="3096344"/>
          </a:xfrm>
        </p:grpSpPr>
        <p:cxnSp>
          <p:nvCxnSpPr>
            <p:cNvPr id="150" name="直线连接符 149"/>
            <p:cNvCxnSpPr/>
            <p:nvPr/>
          </p:nvCxnSpPr>
          <p:spPr>
            <a:xfrm>
              <a:off x="3131840" y="1268760"/>
              <a:ext cx="504056" cy="3096343"/>
            </a:xfrm>
            <a:prstGeom prst="line">
              <a:avLst/>
            </a:prstGeom>
            <a:ln>
              <a:solidFill>
                <a:srgbClr val="E46C0A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剪去对角的矩形 150"/>
            <p:cNvSpPr/>
            <p:nvPr/>
          </p:nvSpPr>
          <p:spPr>
            <a:xfrm>
              <a:off x="2267744" y="2276872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信用评级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52" name="剪去对角的矩形 151"/>
            <p:cNvSpPr/>
            <p:nvPr/>
          </p:nvSpPr>
          <p:spPr>
            <a:xfrm>
              <a:off x="1115616" y="2204864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项目</a:t>
              </a:r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管理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53" name="剪去对角的矩形 152"/>
            <p:cNvSpPr/>
            <p:nvPr/>
          </p:nvSpPr>
          <p:spPr>
            <a:xfrm>
              <a:off x="1547664" y="2996952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产品注册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54" name="剪去对角的矩形 153"/>
            <p:cNvSpPr/>
            <p:nvPr/>
          </p:nvSpPr>
          <p:spPr>
            <a:xfrm>
              <a:off x="2483768" y="3140968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募集发行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55" name="剪去对角的矩形 154"/>
            <p:cNvSpPr/>
            <p:nvPr/>
          </p:nvSpPr>
          <p:spPr>
            <a:xfrm>
              <a:off x="2339752" y="3861048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收益分配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56" name="文本框 155"/>
            <p:cNvSpPr txBox="1"/>
            <p:nvPr/>
          </p:nvSpPr>
          <p:spPr>
            <a:xfrm>
              <a:off x="1331640" y="154750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chemeClr val="accent6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产品发行</a:t>
              </a:r>
              <a:endParaRPr kumimoji="1" lang="zh-CN" altLang="en-US" dirty="0">
                <a:solidFill>
                  <a:schemeClr val="accent6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</p:grpSp>
      <p:grpSp>
        <p:nvGrpSpPr>
          <p:cNvPr id="157" name="组合 115"/>
          <p:cNvGrpSpPr/>
          <p:nvPr/>
        </p:nvGrpSpPr>
        <p:grpSpPr>
          <a:xfrm>
            <a:off x="3491880" y="1268760"/>
            <a:ext cx="2592288" cy="3206892"/>
            <a:chOff x="3491880" y="1268760"/>
            <a:chExt cx="2592288" cy="3206892"/>
          </a:xfrm>
        </p:grpSpPr>
        <p:cxnSp>
          <p:nvCxnSpPr>
            <p:cNvPr id="158" name="直线连接符 109"/>
            <p:cNvCxnSpPr/>
            <p:nvPr/>
          </p:nvCxnSpPr>
          <p:spPr>
            <a:xfrm flipV="1">
              <a:off x="4932040" y="1268760"/>
              <a:ext cx="1152128" cy="3206892"/>
            </a:xfrm>
            <a:prstGeom prst="line">
              <a:avLst/>
            </a:prstGeom>
            <a:ln>
              <a:solidFill>
                <a:srgbClr val="E46C0A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剪去对角的矩形 158"/>
            <p:cNvSpPr/>
            <p:nvPr/>
          </p:nvSpPr>
          <p:spPr>
            <a:xfrm>
              <a:off x="3491880" y="2348880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分析决策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60" name="剪去对角的矩形 159"/>
            <p:cNvSpPr/>
            <p:nvPr/>
          </p:nvSpPr>
          <p:spPr>
            <a:xfrm>
              <a:off x="4499992" y="2132856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SOP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61" name="剪去对角的矩形 160"/>
            <p:cNvSpPr/>
            <p:nvPr/>
          </p:nvSpPr>
          <p:spPr>
            <a:xfrm>
              <a:off x="4427984" y="2708920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资产配置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62" name="剪去对角的矩形 161"/>
            <p:cNvSpPr/>
            <p:nvPr/>
          </p:nvSpPr>
          <p:spPr>
            <a:xfrm>
              <a:off x="3635896" y="3140968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文件文档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63" name="剪去对角的矩形 162"/>
            <p:cNvSpPr/>
            <p:nvPr/>
          </p:nvSpPr>
          <p:spPr>
            <a:xfrm>
              <a:off x="3851920" y="3789040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存续管理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64" name="文本框 163"/>
            <p:cNvSpPr txBox="1"/>
            <p:nvPr/>
          </p:nvSpPr>
          <p:spPr>
            <a:xfrm>
              <a:off x="3923928" y="1556792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chemeClr val="accent6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投资管理</a:t>
              </a:r>
              <a:endParaRPr kumimoji="1" lang="zh-CN" altLang="en-US" dirty="0">
                <a:solidFill>
                  <a:schemeClr val="accent6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</p:grpSp>
      <p:grpSp>
        <p:nvGrpSpPr>
          <p:cNvPr id="165" name="组合 123"/>
          <p:cNvGrpSpPr/>
          <p:nvPr/>
        </p:nvGrpSpPr>
        <p:grpSpPr>
          <a:xfrm>
            <a:off x="5508104" y="1772816"/>
            <a:ext cx="3024336" cy="2952328"/>
            <a:chOff x="5508104" y="1772816"/>
            <a:chExt cx="3024336" cy="2952328"/>
          </a:xfrm>
        </p:grpSpPr>
        <p:cxnSp>
          <p:nvCxnSpPr>
            <p:cNvPr id="166" name="直线连接符 110"/>
            <p:cNvCxnSpPr/>
            <p:nvPr/>
          </p:nvCxnSpPr>
          <p:spPr>
            <a:xfrm flipV="1">
              <a:off x="6228184" y="3193154"/>
              <a:ext cx="2304256" cy="1531990"/>
            </a:xfrm>
            <a:prstGeom prst="line">
              <a:avLst/>
            </a:prstGeom>
            <a:ln>
              <a:solidFill>
                <a:srgbClr val="E46C0A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剪去对角的矩形 166"/>
            <p:cNvSpPr/>
            <p:nvPr/>
          </p:nvSpPr>
          <p:spPr>
            <a:xfrm>
              <a:off x="5940152" y="2276872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风控模型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68" name="剪去对角的矩形 167"/>
            <p:cNvSpPr/>
            <p:nvPr/>
          </p:nvSpPr>
          <p:spPr>
            <a:xfrm>
              <a:off x="6588224" y="3212976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风险指标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69" name="剪去对角的矩形 168"/>
            <p:cNvSpPr/>
            <p:nvPr/>
          </p:nvSpPr>
          <p:spPr>
            <a:xfrm>
              <a:off x="7164288" y="2564904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风险监控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70" name="剪去对角的矩形 169"/>
            <p:cNvSpPr/>
            <p:nvPr/>
          </p:nvSpPr>
          <p:spPr>
            <a:xfrm>
              <a:off x="5508104" y="3861048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风险处置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71" name="剪去对角的矩形 170"/>
            <p:cNvSpPr/>
            <p:nvPr/>
          </p:nvSpPr>
          <p:spPr>
            <a:xfrm>
              <a:off x="5580112" y="3140968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风险预警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72" name="文本框 171"/>
            <p:cNvSpPr txBox="1"/>
            <p:nvPr/>
          </p:nvSpPr>
          <p:spPr>
            <a:xfrm>
              <a:off x="6804248" y="177281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chemeClr val="accent6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风险管控</a:t>
              </a:r>
              <a:endParaRPr kumimoji="1" lang="zh-CN" altLang="en-US" dirty="0">
                <a:solidFill>
                  <a:schemeClr val="accent6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</p:grpSp>
      <p:grpSp>
        <p:nvGrpSpPr>
          <p:cNvPr id="173" name="组合 131"/>
          <p:cNvGrpSpPr/>
          <p:nvPr/>
        </p:nvGrpSpPr>
        <p:grpSpPr>
          <a:xfrm>
            <a:off x="6299677" y="3645024"/>
            <a:ext cx="2682093" cy="2722660"/>
            <a:chOff x="6193837" y="3645024"/>
            <a:chExt cx="2682093" cy="2722660"/>
          </a:xfrm>
        </p:grpSpPr>
        <p:sp>
          <p:nvSpPr>
            <p:cNvPr id="174" name="文本框 173"/>
            <p:cNvSpPr txBox="1"/>
            <p:nvPr/>
          </p:nvSpPr>
          <p:spPr>
            <a:xfrm>
              <a:off x="8460432" y="3645024"/>
              <a:ext cx="41549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chemeClr val="accent6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市</a:t>
              </a:r>
              <a:endParaRPr kumimoji="1" lang="en-US" altLang="zh-CN" dirty="0" smtClean="0">
                <a:solidFill>
                  <a:schemeClr val="accent6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  <a:p>
              <a:r>
                <a:rPr kumimoji="1" lang="zh-CN" altLang="en-US" dirty="0" smtClean="0">
                  <a:solidFill>
                    <a:schemeClr val="accent6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场</a:t>
              </a:r>
              <a:endParaRPr kumimoji="1" lang="en-US" altLang="zh-CN" dirty="0" smtClean="0">
                <a:solidFill>
                  <a:schemeClr val="accent6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  <a:p>
              <a:r>
                <a:rPr kumimoji="1" lang="zh-CN" altLang="en-US" dirty="0" smtClean="0">
                  <a:solidFill>
                    <a:schemeClr val="accent6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交</a:t>
              </a:r>
              <a:endParaRPr kumimoji="1" lang="en-US" altLang="zh-CN" dirty="0" smtClean="0">
                <a:solidFill>
                  <a:schemeClr val="accent6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  <a:p>
              <a:r>
                <a:rPr kumimoji="1" lang="zh-CN" altLang="en-US" dirty="0" smtClean="0">
                  <a:solidFill>
                    <a:schemeClr val="accent6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易</a:t>
              </a:r>
              <a:endParaRPr kumimoji="1" lang="en-US" altLang="zh-CN" dirty="0" smtClean="0">
                <a:solidFill>
                  <a:schemeClr val="accent6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75" name="剪去对角的矩形 174"/>
            <p:cNvSpPr/>
            <p:nvPr/>
          </p:nvSpPr>
          <p:spPr>
            <a:xfrm>
              <a:off x="7596336" y="5085184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份额登记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76" name="剪去对角的矩形 175"/>
            <p:cNvSpPr/>
            <p:nvPr/>
          </p:nvSpPr>
          <p:spPr>
            <a:xfrm>
              <a:off x="7164288" y="4365104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交易下单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77" name="剪去对角的矩形 176"/>
            <p:cNvSpPr/>
            <p:nvPr/>
          </p:nvSpPr>
          <p:spPr>
            <a:xfrm>
              <a:off x="7596336" y="5863628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退出清算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78" name="剪去对角的矩形 177"/>
            <p:cNvSpPr/>
            <p:nvPr/>
          </p:nvSpPr>
          <p:spPr>
            <a:xfrm>
              <a:off x="6660232" y="5445224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估值核算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179" name="剪去对角的矩形 178"/>
            <p:cNvSpPr/>
            <p:nvPr/>
          </p:nvSpPr>
          <p:spPr>
            <a:xfrm>
              <a:off x="6193837" y="4725144"/>
              <a:ext cx="864096" cy="504056"/>
            </a:xfrm>
            <a:prstGeom prst="snip2DiagRect">
              <a:avLst>
                <a:gd name="adj1" fmla="val 0"/>
                <a:gd name="adj2" fmla="val 3466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400" dirty="0" smtClean="0">
                  <a:solidFill>
                    <a:schemeClr val="accent5">
                      <a:lumMod val="75000"/>
                    </a:schemeClr>
                  </a:solidFill>
                  <a:latin typeface="微软雅黑"/>
                  <a:ea typeface="微软雅黑"/>
                  <a:cs typeface="微软雅黑"/>
                </a:rPr>
                <a:t>账户托管</a:t>
              </a:r>
              <a:endParaRPr kumimoji="1" lang="zh-CN" altLang="en-US" sz="1400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微软雅黑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304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6296E-6 L -0.00781 0.599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299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781 0.599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2995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-0.00781 0.599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2995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00781 0.599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2995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0781 0.599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2995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00781 0.599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2995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11875 0.4898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37" y="2449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347 L 0.079 -0.159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814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7 -0.00092 L -0.0059 0.3203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1606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5" grpId="0" animBg="1"/>
      <p:bldP spid="65" grpId="1" animBg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2200" dirty="0" smtClean="0"/>
              <a:t>价值</a:t>
            </a:r>
            <a:endParaRPr kumimoji="1" lang="zh-CN" altLang="en-US" sz="2200" dirty="0"/>
          </a:p>
        </p:txBody>
      </p:sp>
      <p:grpSp>
        <p:nvGrpSpPr>
          <p:cNvPr id="4" name="组合 3"/>
          <p:cNvGrpSpPr/>
          <p:nvPr/>
        </p:nvGrpSpPr>
        <p:grpSpPr>
          <a:xfrm>
            <a:off x="395536" y="771055"/>
            <a:ext cx="8352928" cy="887450"/>
            <a:chOff x="611560" y="1196752"/>
            <a:chExt cx="8064896" cy="887450"/>
          </a:xfrm>
        </p:grpSpPr>
        <p:sp>
          <p:nvSpPr>
            <p:cNvPr id="10" name="文本框 9"/>
            <p:cNvSpPr txBox="1"/>
            <p:nvPr/>
          </p:nvSpPr>
          <p:spPr>
            <a:xfrm>
              <a:off x="611560" y="1196752"/>
              <a:ext cx="31406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获取标准数据、支持决策分析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68303" y="1481986"/>
              <a:ext cx="7808153" cy="602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lnSpc>
                  <a:spcPct val="120000"/>
                </a:lnSpc>
                <a:defRPr/>
              </a:pP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以行业标准构建另类业务数据中心，可直接对接使用行业数据，并实现内部数据和业务要素的结构化与标准化处理，为上层业务模型和自动化工具的使用提供坚实的数据基础；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5536" y="1829908"/>
            <a:ext cx="8532440" cy="1142234"/>
            <a:chOff x="611560" y="2276872"/>
            <a:chExt cx="8064896" cy="1142234"/>
          </a:xfrm>
        </p:grpSpPr>
        <p:sp>
          <p:nvSpPr>
            <p:cNvPr id="13" name="文本框 12"/>
            <p:cNvSpPr txBox="1"/>
            <p:nvPr/>
          </p:nvSpPr>
          <p:spPr>
            <a:xfrm>
              <a:off x="611560" y="2276872"/>
              <a:ext cx="43200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汲取行业经验</a:t>
              </a:r>
              <a:r>
                <a:rPr lang="zh-CN" altLang="en-US" sz="16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、规范业务</a:t>
              </a: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操作、加强风险控制</a:t>
              </a:r>
              <a:endPara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83543" y="2558358"/>
              <a:ext cx="7792913" cy="860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lnSpc>
                  <a:spcPct val="120000"/>
                </a:lnSpc>
                <a:defRPr/>
              </a:pP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在贯彻了行业标准和最佳业务实践的标准化业务平台上，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将</a:t>
              </a:r>
              <a:r>
                <a:rPr lang="zh-CN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个人工作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、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信息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流转和具体业务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与电子流程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相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结合，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实现对全流程业务的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可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留痕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、</a:t>
              </a:r>
              <a:r>
                <a:rPr lang="zh-CN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可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追溯、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可监控。风控检查项与业务环节有机结合，实现对风险的全面监控；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95536" y="3143545"/>
            <a:ext cx="8532440" cy="883702"/>
            <a:chOff x="611560" y="4730832"/>
            <a:chExt cx="8064896" cy="883702"/>
          </a:xfrm>
        </p:grpSpPr>
        <p:sp>
          <p:nvSpPr>
            <p:cNvPr id="20" name="文本框 19"/>
            <p:cNvSpPr txBox="1"/>
            <p:nvPr/>
          </p:nvSpPr>
          <p:spPr>
            <a:xfrm>
              <a:off x="611560" y="4730832"/>
              <a:ext cx="29745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加强智能操作，提高工作效率</a:t>
              </a:r>
              <a:endPara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883543" y="5012318"/>
              <a:ext cx="7792913" cy="602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lnSpc>
                  <a:spcPct val="120000"/>
                </a:lnSpc>
                <a:defRPr/>
              </a:pP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计算引擎、任务引擎、文档生成引擎、</a:t>
              </a:r>
              <a:r>
                <a:rPr lang="en-US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BI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引擎等众多效率工具，可有效替代业务人员的手工操作，自动按业务要求执行相关工作，避免人为造成的遗漏、错误等操作风险，有效提升工作效率；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95536" y="4198650"/>
            <a:ext cx="8532440" cy="883702"/>
            <a:chOff x="611560" y="5733256"/>
            <a:chExt cx="8064896" cy="883702"/>
          </a:xfrm>
        </p:grpSpPr>
        <p:sp>
          <p:nvSpPr>
            <p:cNvPr id="23" name="文本框 22"/>
            <p:cNvSpPr txBox="1"/>
            <p:nvPr/>
          </p:nvSpPr>
          <p:spPr>
            <a:xfrm>
              <a:off x="611560" y="5733256"/>
              <a:ext cx="39382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全方位全景视图，加强数据应用（统计）</a:t>
              </a:r>
              <a:endPara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883543" y="6014742"/>
              <a:ext cx="7792913" cy="602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lnSpc>
                  <a:spcPct val="120000"/>
                </a:lnSpc>
                <a:defRPr/>
              </a:pPr>
              <a:r>
                <a:rPr lang="zh-CN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根据橱窗法则将数据以重要程度和使用频率，图文并茂地展示业务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信息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；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实现</a:t>
              </a:r>
              <a:r>
                <a:rPr lang="zh-CN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对数据的合理、有效利用，及时、全面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掌握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企业内部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及</a:t>
              </a:r>
              <a:r>
                <a:rPr lang="zh-CN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市场最新情况，了解非标市场最新动态及发展</a:t>
              </a:r>
              <a:r>
                <a:rPr lang="zh-CN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方向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；</a:t>
              </a:r>
            </a:p>
          </p:txBody>
        </p:sp>
      </p:grpSp>
      <p:grpSp>
        <p:nvGrpSpPr>
          <p:cNvPr id="19" name="组合 5"/>
          <p:cNvGrpSpPr/>
          <p:nvPr/>
        </p:nvGrpSpPr>
        <p:grpSpPr>
          <a:xfrm>
            <a:off x="396081" y="5253755"/>
            <a:ext cx="8532440" cy="883702"/>
            <a:chOff x="611560" y="5733256"/>
            <a:chExt cx="8064896" cy="883702"/>
          </a:xfrm>
        </p:grpSpPr>
        <p:sp>
          <p:nvSpPr>
            <p:cNvPr id="22" name="文本框 21"/>
            <p:cNvSpPr txBox="1"/>
            <p:nvPr/>
          </p:nvSpPr>
          <p:spPr>
            <a:xfrm>
              <a:off x="611560" y="5733256"/>
              <a:ext cx="35200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降低</a:t>
              </a: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成本投入，减轻</a:t>
              </a:r>
              <a:r>
                <a:rPr lang="en-US" altLang="zh-CN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IT</a:t>
              </a:r>
              <a:r>
                <a:rPr lang="zh-CN" altLang="en-US" sz="1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工作繁杂程度</a:t>
              </a:r>
              <a:endPara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883543" y="6014742"/>
              <a:ext cx="7792913" cy="602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lnSpc>
                  <a:spcPct val="120000"/>
                </a:lnSpc>
                <a:defRPr/>
              </a:pP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“资管云”平台由于基于云端部署实施，大幅度降低投资机构建设系统及后续运营的持续成本投入，建设实施和运维保障由专业团队保障，最大程度减轻</a:t>
              </a:r>
              <a:r>
                <a:rPr lang="en-US" altLang="zh-CN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IT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itchFamily="34" charset="-122"/>
                </a:rPr>
                <a:t>人员的日常工作繁杂程度。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063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立方体 2"/>
          <p:cNvSpPr/>
          <p:nvPr/>
        </p:nvSpPr>
        <p:spPr>
          <a:xfrm>
            <a:off x="2277806" y="3051087"/>
            <a:ext cx="414145" cy="704093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立方体 3"/>
          <p:cNvSpPr/>
          <p:nvPr/>
        </p:nvSpPr>
        <p:spPr>
          <a:xfrm>
            <a:off x="2837177" y="3051624"/>
            <a:ext cx="414145" cy="704093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立方体 4"/>
          <p:cNvSpPr/>
          <p:nvPr/>
        </p:nvSpPr>
        <p:spPr>
          <a:xfrm>
            <a:off x="3396547" y="3051624"/>
            <a:ext cx="414145" cy="704093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立方体 5"/>
          <p:cNvSpPr/>
          <p:nvPr/>
        </p:nvSpPr>
        <p:spPr>
          <a:xfrm>
            <a:off x="2277806" y="4004220"/>
            <a:ext cx="414145" cy="704093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立方体 6"/>
          <p:cNvSpPr/>
          <p:nvPr/>
        </p:nvSpPr>
        <p:spPr>
          <a:xfrm>
            <a:off x="2837177" y="4004220"/>
            <a:ext cx="414145" cy="704093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立方体 7"/>
          <p:cNvSpPr/>
          <p:nvPr/>
        </p:nvSpPr>
        <p:spPr>
          <a:xfrm>
            <a:off x="3396547" y="4004220"/>
            <a:ext cx="414145" cy="704093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112148" y="2954446"/>
            <a:ext cx="1863657" cy="21675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zh-CN" altLang="en-US" sz="1600" dirty="0" smtClean="0">
                <a:solidFill>
                  <a:schemeClr val="accent1">
                    <a:lumMod val="75000"/>
                  </a:schemeClr>
                </a:solidFill>
              </a:rPr>
              <a:t>服务器集群</a:t>
            </a:r>
            <a:endParaRPr kumimoji="1" lang="zh-CN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80694" y="2498857"/>
            <a:ext cx="5241237" cy="2885399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zh-CN" altLang="en-US" sz="1600" dirty="0" smtClean="0">
                <a:solidFill>
                  <a:schemeClr val="accent1">
                    <a:lumMod val="75000"/>
                  </a:schemeClr>
                </a:solidFill>
              </a:rPr>
              <a:t>专业</a:t>
            </a:r>
            <a:r>
              <a:rPr kumimoji="1" lang="en-US" altLang="zh-CN" sz="1600" dirty="0" smtClean="0">
                <a:solidFill>
                  <a:schemeClr val="accent1">
                    <a:lumMod val="75000"/>
                  </a:schemeClr>
                </a:solidFill>
              </a:rPr>
              <a:t>IDC(</a:t>
            </a:r>
            <a:r>
              <a:rPr kumimoji="1" lang="zh-CN" altLang="en-US" sz="1600" dirty="0" smtClean="0">
                <a:solidFill>
                  <a:schemeClr val="accent1">
                    <a:lumMod val="75000"/>
                  </a:schemeClr>
                </a:solidFill>
              </a:rPr>
              <a:t>云端</a:t>
            </a:r>
            <a:r>
              <a:rPr kumimoji="1" lang="en-US" altLang="zh-CN" sz="16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kumimoji="1" lang="zh-CN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6" name="组 25"/>
          <p:cNvGrpSpPr/>
          <p:nvPr/>
        </p:nvGrpSpPr>
        <p:grpSpPr>
          <a:xfrm>
            <a:off x="4224839" y="2954983"/>
            <a:ext cx="1863657" cy="2167501"/>
            <a:chOff x="3921129" y="1933339"/>
            <a:chExt cx="1863657" cy="2167501"/>
          </a:xfrm>
        </p:grpSpPr>
        <p:sp>
          <p:nvSpPr>
            <p:cNvPr id="19" name="立方体 18"/>
            <p:cNvSpPr/>
            <p:nvPr/>
          </p:nvSpPr>
          <p:spPr>
            <a:xfrm>
              <a:off x="4086787" y="2029980"/>
              <a:ext cx="414145" cy="704093"/>
            </a:xfrm>
            <a:prstGeom prst="cub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立方体 19"/>
            <p:cNvSpPr/>
            <p:nvPr/>
          </p:nvSpPr>
          <p:spPr>
            <a:xfrm>
              <a:off x="4646158" y="2030517"/>
              <a:ext cx="414145" cy="704093"/>
            </a:xfrm>
            <a:prstGeom prst="cub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立方体 20"/>
            <p:cNvSpPr/>
            <p:nvPr/>
          </p:nvSpPr>
          <p:spPr>
            <a:xfrm>
              <a:off x="5205528" y="2030517"/>
              <a:ext cx="414145" cy="704093"/>
            </a:xfrm>
            <a:prstGeom prst="cub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立方体 21"/>
            <p:cNvSpPr/>
            <p:nvPr/>
          </p:nvSpPr>
          <p:spPr>
            <a:xfrm>
              <a:off x="4086787" y="2983113"/>
              <a:ext cx="414145" cy="704093"/>
            </a:xfrm>
            <a:prstGeom prst="cub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3" name="立方体 22"/>
            <p:cNvSpPr/>
            <p:nvPr/>
          </p:nvSpPr>
          <p:spPr>
            <a:xfrm>
              <a:off x="4646158" y="2983113"/>
              <a:ext cx="414145" cy="704093"/>
            </a:xfrm>
            <a:prstGeom prst="cub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立方体 23"/>
            <p:cNvSpPr/>
            <p:nvPr/>
          </p:nvSpPr>
          <p:spPr>
            <a:xfrm>
              <a:off x="5205528" y="2983113"/>
              <a:ext cx="414145" cy="704093"/>
            </a:xfrm>
            <a:prstGeom prst="cub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3921129" y="1933339"/>
              <a:ext cx="1863657" cy="216750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zh-CN" alt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热备服务器</a:t>
              </a:r>
              <a:endParaRPr kumimoji="1" lang="zh-CN" alt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41" name="组 40"/>
          <p:cNvGrpSpPr/>
          <p:nvPr/>
        </p:nvGrpSpPr>
        <p:grpSpPr>
          <a:xfrm>
            <a:off x="-69023" y="1491038"/>
            <a:ext cx="6833410" cy="4542088"/>
            <a:chOff x="-234683" y="469394"/>
            <a:chExt cx="6833410" cy="4542088"/>
          </a:xfrm>
        </p:grpSpPr>
        <p:sp>
          <p:nvSpPr>
            <p:cNvPr id="40" name="矩形 39"/>
            <p:cNvSpPr/>
            <p:nvPr/>
          </p:nvSpPr>
          <p:spPr>
            <a:xfrm>
              <a:off x="209805" y="924983"/>
              <a:ext cx="6388922" cy="4086499"/>
            </a:xfrm>
            <a:prstGeom prst="rect">
              <a:avLst/>
            </a:prstGeom>
            <a:noFill/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zh-CN" alt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28" name="组 27"/>
            <p:cNvGrpSpPr/>
            <p:nvPr/>
          </p:nvGrpSpPr>
          <p:grpSpPr>
            <a:xfrm>
              <a:off x="-234683" y="469394"/>
              <a:ext cx="800219" cy="884452"/>
              <a:chOff x="455561" y="1090653"/>
              <a:chExt cx="800219" cy="884452"/>
            </a:xfrm>
          </p:grpSpPr>
          <p:pic>
            <p:nvPicPr>
              <p:cNvPr id="15" name="图片 14" descr="未标题-1.psd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2742" y="1090653"/>
                <a:ext cx="454076" cy="625739"/>
              </a:xfrm>
              <a:prstGeom prst="rect">
                <a:avLst/>
              </a:prstGeom>
            </p:spPr>
          </p:pic>
          <p:sp>
            <p:nvSpPr>
              <p:cNvPr id="27" name="文本框 26"/>
              <p:cNvSpPr txBox="1"/>
              <p:nvPr/>
            </p:nvSpPr>
            <p:spPr>
              <a:xfrm>
                <a:off x="455561" y="1698106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隔离部署</a:t>
                </a:r>
                <a:endParaRPr kumimoji="1" lang="zh-CN" altLang="en-US" sz="12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39" name="组 38"/>
          <p:cNvGrpSpPr/>
          <p:nvPr/>
        </p:nvGrpSpPr>
        <p:grpSpPr>
          <a:xfrm>
            <a:off x="829386" y="1955916"/>
            <a:ext cx="5948889" cy="3594010"/>
            <a:chOff x="663726" y="934272"/>
            <a:chExt cx="5948889" cy="3594010"/>
          </a:xfrm>
        </p:grpSpPr>
        <p:sp>
          <p:nvSpPr>
            <p:cNvPr id="11" name="矩形 10"/>
            <p:cNvSpPr/>
            <p:nvPr/>
          </p:nvSpPr>
          <p:spPr>
            <a:xfrm>
              <a:off x="663726" y="1353498"/>
              <a:ext cx="5534660" cy="3174784"/>
            </a:xfrm>
            <a:prstGeom prst="rect">
              <a:avLst/>
            </a:prstGeom>
            <a:noFill/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zh-CN" alt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0" name="组 29"/>
            <p:cNvGrpSpPr/>
            <p:nvPr/>
          </p:nvGrpSpPr>
          <p:grpSpPr>
            <a:xfrm>
              <a:off x="5812396" y="934272"/>
              <a:ext cx="800219" cy="930924"/>
              <a:chOff x="5812396" y="934272"/>
              <a:chExt cx="800219" cy="930924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5812396" y="1588197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专业机房</a:t>
                </a:r>
                <a:endParaRPr kumimoji="1" lang="zh-CN" altLang="en-US" sz="12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pic>
            <p:nvPicPr>
              <p:cNvPr id="16" name="图片 15" descr="未标题-1.psd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60554" y="934272"/>
                <a:ext cx="454076" cy="625739"/>
              </a:xfrm>
              <a:prstGeom prst="rect">
                <a:avLst/>
              </a:prstGeom>
            </p:spPr>
          </p:pic>
        </p:grpSp>
      </p:grpSp>
      <p:grpSp>
        <p:nvGrpSpPr>
          <p:cNvPr id="37" name="组 36"/>
          <p:cNvGrpSpPr/>
          <p:nvPr/>
        </p:nvGrpSpPr>
        <p:grpSpPr>
          <a:xfrm>
            <a:off x="691885" y="2210010"/>
            <a:ext cx="6169220" cy="4004013"/>
            <a:chOff x="526225" y="1188366"/>
            <a:chExt cx="6169220" cy="4004013"/>
          </a:xfrm>
        </p:grpSpPr>
        <p:sp>
          <p:nvSpPr>
            <p:cNvPr id="12" name="矩形 11"/>
            <p:cNvSpPr/>
            <p:nvPr/>
          </p:nvSpPr>
          <p:spPr>
            <a:xfrm>
              <a:off x="526225" y="1188366"/>
              <a:ext cx="5796406" cy="3519390"/>
            </a:xfrm>
            <a:prstGeom prst="rect">
              <a:avLst/>
            </a:prstGeom>
            <a:noFill/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zh-CN" alt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2" name="组 31"/>
            <p:cNvGrpSpPr/>
            <p:nvPr/>
          </p:nvGrpSpPr>
          <p:grpSpPr>
            <a:xfrm>
              <a:off x="5895226" y="4294657"/>
              <a:ext cx="800219" cy="897722"/>
              <a:chOff x="5895226" y="4294657"/>
              <a:chExt cx="800219" cy="897722"/>
            </a:xfrm>
          </p:grpSpPr>
          <p:pic>
            <p:nvPicPr>
              <p:cNvPr id="17" name="图片 16" descr="未标题-1.psd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85344" y="4294657"/>
                <a:ext cx="454076" cy="625739"/>
              </a:xfrm>
              <a:prstGeom prst="rect">
                <a:avLst/>
              </a:prstGeom>
            </p:spPr>
          </p:pic>
          <p:sp>
            <p:nvSpPr>
              <p:cNvPr id="31" name="文本框 30"/>
              <p:cNvSpPr txBox="1"/>
              <p:nvPr/>
            </p:nvSpPr>
            <p:spPr>
              <a:xfrm>
                <a:off x="5895226" y="4915380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专线访问</a:t>
                </a:r>
                <a:endParaRPr kumimoji="1" lang="zh-CN" altLang="en-US" sz="12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38" name="组 37"/>
          <p:cNvGrpSpPr/>
          <p:nvPr/>
        </p:nvGrpSpPr>
        <p:grpSpPr>
          <a:xfrm>
            <a:off x="165660" y="2072489"/>
            <a:ext cx="6446874" cy="4321008"/>
            <a:chOff x="0" y="1050845"/>
            <a:chExt cx="6446874" cy="4321008"/>
          </a:xfrm>
        </p:grpSpPr>
        <p:sp>
          <p:nvSpPr>
            <p:cNvPr id="13" name="矩形 12"/>
            <p:cNvSpPr/>
            <p:nvPr/>
          </p:nvSpPr>
          <p:spPr>
            <a:xfrm>
              <a:off x="374917" y="1050845"/>
              <a:ext cx="6071957" cy="3822579"/>
            </a:xfrm>
            <a:prstGeom prst="rect">
              <a:avLst/>
            </a:prstGeom>
            <a:noFill/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zh-CN" alt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4" name="组 33"/>
            <p:cNvGrpSpPr/>
            <p:nvPr/>
          </p:nvGrpSpPr>
          <p:grpSpPr>
            <a:xfrm>
              <a:off x="0" y="4474130"/>
              <a:ext cx="800219" cy="897723"/>
              <a:chOff x="0" y="4474130"/>
              <a:chExt cx="800219" cy="897723"/>
            </a:xfrm>
          </p:grpSpPr>
          <p:pic>
            <p:nvPicPr>
              <p:cNvPr id="18" name="图片 17" descr="未标题-1.psd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9251" y="4474130"/>
                <a:ext cx="454076" cy="625739"/>
              </a:xfrm>
              <a:prstGeom prst="rect">
                <a:avLst/>
              </a:prstGeom>
            </p:spPr>
          </p:pic>
          <p:sp>
            <p:nvSpPr>
              <p:cNvPr id="33" name="文本框 32"/>
              <p:cNvSpPr txBox="1"/>
              <p:nvPr/>
            </p:nvSpPr>
            <p:spPr>
              <a:xfrm>
                <a:off x="0" y="5094854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专业容灾</a:t>
                </a:r>
                <a:endParaRPr kumimoji="1" lang="zh-CN" altLang="en-US" sz="12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42" name="立方体 41"/>
          <p:cNvSpPr/>
          <p:nvPr/>
        </p:nvSpPr>
        <p:spPr>
          <a:xfrm>
            <a:off x="2278351" y="3051621"/>
            <a:ext cx="414145" cy="704093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A</a:t>
            </a:r>
            <a:endParaRPr kumimoji="1" lang="zh-CN" altLang="en-US" dirty="0"/>
          </a:p>
        </p:txBody>
      </p:sp>
      <p:sp>
        <p:nvSpPr>
          <p:cNvPr id="43" name="立方体 42"/>
          <p:cNvSpPr/>
          <p:nvPr/>
        </p:nvSpPr>
        <p:spPr>
          <a:xfrm>
            <a:off x="2837722" y="3052158"/>
            <a:ext cx="414145" cy="704093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B</a:t>
            </a:r>
            <a:endParaRPr kumimoji="1" lang="zh-CN" altLang="en-US" dirty="0"/>
          </a:p>
        </p:txBody>
      </p:sp>
      <p:sp>
        <p:nvSpPr>
          <p:cNvPr id="44" name="立方体 43"/>
          <p:cNvSpPr/>
          <p:nvPr/>
        </p:nvSpPr>
        <p:spPr>
          <a:xfrm>
            <a:off x="3397092" y="3052158"/>
            <a:ext cx="414145" cy="704093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C</a:t>
            </a:r>
            <a:endParaRPr kumimoji="1" lang="zh-CN" altLang="en-US" dirty="0"/>
          </a:p>
        </p:txBody>
      </p:sp>
      <p:sp>
        <p:nvSpPr>
          <p:cNvPr id="45" name="立方体 44"/>
          <p:cNvSpPr/>
          <p:nvPr/>
        </p:nvSpPr>
        <p:spPr>
          <a:xfrm>
            <a:off x="2278351" y="4004754"/>
            <a:ext cx="414145" cy="704093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D</a:t>
            </a:r>
            <a:endParaRPr kumimoji="1" lang="zh-CN" altLang="en-US" dirty="0"/>
          </a:p>
        </p:txBody>
      </p:sp>
      <p:sp>
        <p:nvSpPr>
          <p:cNvPr id="46" name="立方体 45"/>
          <p:cNvSpPr/>
          <p:nvPr/>
        </p:nvSpPr>
        <p:spPr>
          <a:xfrm>
            <a:off x="2837722" y="4004754"/>
            <a:ext cx="414145" cy="704093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E</a:t>
            </a:r>
            <a:endParaRPr kumimoji="1" lang="zh-CN" altLang="en-US" dirty="0"/>
          </a:p>
        </p:txBody>
      </p:sp>
      <p:sp>
        <p:nvSpPr>
          <p:cNvPr id="47" name="立方体 46"/>
          <p:cNvSpPr/>
          <p:nvPr/>
        </p:nvSpPr>
        <p:spPr>
          <a:xfrm>
            <a:off x="3397092" y="4004754"/>
            <a:ext cx="414145" cy="704093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F</a:t>
            </a:r>
            <a:endParaRPr kumimoji="1" lang="zh-CN" altLang="en-US" dirty="0"/>
          </a:p>
        </p:txBody>
      </p:sp>
      <p:grpSp>
        <p:nvGrpSpPr>
          <p:cNvPr id="54" name="组 53"/>
          <p:cNvGrpSpPr/>
          <p:nvPr/>
        </p:nvGrpSpPr>
        <p:grpSpPr>
          <a:xfrm>
            <a:off x="872540" y="2886494"/>
            <a:ext cx="1415772" cy="2250677"/>
            <a:chOff x="886345" y="2016716"/>
            <a:chExt cx="1415772" cy="2250677"/>
          </a:xfrm>
        </p:grpSpPr>
        <p:grpSp>
          <p:nvGrpSpPr>
            <p:cNvPr id="50" name="组 49"/>
            <p:cNvGrpSpPr/>
            <p:nvPr/>
          </p:nvGrpSpPr>
          <p:grpSpPr>
            <a:xfrm>
              <a:off x="980145" y="2016716"/>
              <a:ext cx="1107996" cy="993818"/>
              <a:chOff x="980145" y="2016716"/>
              <a:chExt cx="1107996" cy="993818"/>
            </a:xfrm>
          </p:grpSpPr>
          <p:sp>
            <p:nvSpPr>
              <p:cNvPr id="48" name="立方体 47"/>
              <p:cNvSpPr/>
              <p:nvPr/>
            </p:nvSpPr>
            <p:spPr>
              <a:xfrm>
                <a:off x="1312557" y="2016716"/>
                <a:ext cx="414145" cy="704093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980145" y="2733535"/>
                <a:ext cx="1107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/>
                  <a:t>注册发行系统</a:t>
                </a:r>
                <a:endParaRPr kumimoji="1" lang="zh-CN" altLang="en-US" sz="1200" dirty="0"/>
              </a:p>
            </p:txBody>
          </p:sp>
        </p:grpSp>
        <p:grpSp>
          <p:nvGrpSpPr>
            <p:cNvPr id="51" name="组 50"/>
            <p:cNvGrpSpPr/>
            <p:nvPr/>
          </p:nvGrpSpPr>
          <p:grpSpPr>
            <a:xfrm>
              <a:off x="886345" y="3273575"/>
              <a:ext cx="1415772" cy="993818"/>
              <a:chOff x="871993" y="2016716"/>
              <a:chExt cx="1415772" cy="993818"/>
            </a:xfrm>
          </p:grpSpPr>
          <p:sp>
            <p:nvSpPr>
              <p:cNvPr id="52" name="立方体 51"/>
              <p:cNvSpPr/>
              <p:nvPr/>
            </p:nvSpPr>
            <p:spPr>
              <a:xfrm>
                <a:off x="1312557" y="2016716"/>
                <a:ext cx="414145" cy="704093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871993" y="2733535"/>
                <a:ext cx="14157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/>
                  <a:t>资管信息交互系统</a:t>
                </a:r>
                <a:endParaRPr kumimoji="1" lang="zh-CN" altLang="en-US" sz="1200" dirty="0"/>
              </a:p>
            </p:txBody>
          </p:sp>
        </p:grpSp>
      </p:grpSp>
      <p:grpSp>
        <p:nvGrpSpPr>
          <p:cNvPr id="72" name="组 71"/>
          <p:cNvGrpSpPr/>
          <p:nvPr/>
        </p:nvGrpSpPr>
        <p:grpSpPr>
          <a:xfrm>
            <a:off x="6791995" y="1836719"/>
            <a:ext cx="2236389" cy="2001277"/>
            <a:chOff x="6791995" y="1146432"/>
            <a:chExt cx="2236389" cy="2001277"/>
          </a:xfrm>
        </p:grpSpPr>
        <p:sp>
          <p:nvSpPr>
            <p:cNvPr id="63" name="文本框 62"/>
            <p:cNvSpPr txBox="1"/>
            <p:nvPr/>
          </p:nvSpPr>
          <p:spPr>
            <a:xfrm>
              <a:off x="8021174" y="1602018"/>
              <a:ext cx="924380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200" dirty="0" smtClean="0"/>
                <a:t>估值系统</a:t>
              </a:r>
              <a:endParaRPr kumimoji="1" lang="zh-CN" altLang="en-US" sz="1200" dirty="0"/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8021721" y="2071950"/>
              <a:ext cx="924380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200" dirty="0" smtClean="0"/>
                <a:t>资金划拨</a:t>
              </a:r>
              <a:endParaRPr kumimoji="1" lang="zh-CN" altLang="en-US" sz="1200" dirty="0"/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8022268" y="2583299"/>
              <a:ext cx="924380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200" dirty="0" smtClean="0"/>
                <a:t>信评系统</a:t>
              </a:r>
              <a:endParaRPr kumimoji="1" lang="zh-CN" altLang="en-US" sz="1200" dirty="0"/>
            </a:p>
          </p:txBody>
        </p:sp>
        <p:grpSp>
          <p:nvGrpSpPr>
            <p:cNvPr id="71" name="组 70"/>
            <p:cNvGrpSpPr/>
            <p:nvPr/>
          </p:nvGrpSpPr>
          <p:grpSpPr>
            <a:xfrm>
              <a:off x="6791995" y="1146432"/>
              <a:ext cx="2236389" cy="2001277"/>
              <a:chOff x="6791995" y="1091208"/>
              <a:chExt cx="2236389" cy="2001277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7882580" y="1091208"/>
                <a:ext cx="1145804" cy="2001277"/>
              </a:xfrm>
              <a:prstGeom prst="rect">
                <a:avLst/>
              </a:prstGeom>
              <a:noFill/>
              <a:ln w="381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kumimoji="1" lang="zh-CN" altLang="en-US" sz="1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机构内部</a:t>
                </a:r>
                <a:endParaRPr kumimoji="1" lang="zh-CN" altLang="en-US" sz="16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" name="左右箭头 65"/>
              <p:cNvSpPr/>
              <p:nvPr/>
            </p:nvSpPr>
            <p:spPr>
              <a:xfrm>
                <a:off x="6791995" y="1905185"/>
                <a:ext cx="1035365" cy="469395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1200" dirty="0" smtClean="0"/>
                  <a:t>专线对接</a:t>
                </a:r>
                <a:endParaRPr kumimoji="1" lang="zh-CN" altLang="en-US" sz="1200" dirty="0"/>
              </a:p>
            </p:txBody>
          </p:sp>
        </p:grpSp>
      </p:grpSp>
      <p:grpSp>
        <p:nvGrpSpPr>
          <p:cNvPr id="73" name="组 72"/>
          <p:cNvGrpSpPr/>
          <p:nvPr/>
        </p:nvGrpSpPr>
        <p:grpSpPr>
          <a:xfrm>
            <a:off x="6806346" y="4072693"/>
            <a:ext cx="2222585" cy="2002368"/>
            <a:chOff x="6806346" y="4072693"/>
            <a:chExt cx="2222585" cy="2002368"/>
          </a:xfrm>
        </p:grpSpPr>
        <p:sp>
          <p:nvSpPr>
            <p:cNvPr id="62" name="矩形 61"/>
            <p:cNvSpPr/>
            <p:nvPr/>
          </p:nvSpPr>
          <p:spPr>
            <a:xfrm>
              <a:off x="7883127" y="4072693"/>
              <a:ext cx="1145804" cy="2002368"/>
            </a:xfrm>
            <a:prstGeom prst="rect">
              <a:avLst/>
            </a:prstGeom>
            <a:noFill/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zh-CN" alt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行业系统</a:t>
              </a:r>
              <a:endParaRPr kumimoji="1" lang="zh-CN" alt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7994111" y="4515565"/>
              <a:ext cx="924380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200" dirty="0" smtClean="0"/>
                <a:t>集中登记</a:t>
              </a:r>
              <a:endParaRPr kumimoji="1" lang="zh-CN" altLang="en-US" sz="1200" dirty="0"/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7994658" y="4985497"/>
              <a:ext cx="924380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200" dirty="0" smtClean="0"/>
                <a:t>交易系统</a:t>
              </a:r>
              <a:endParaRPr kumimoji="1" lang="zh-CN" altLang="en-US" sz="1200" dirty="0"/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7995205" y="5496846"/>
              <a:ext cx="924380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200" dirty="0" smtClean="0"/>
                <a:t>托管系统</a:t>
              </a:r>
              <a:endParaRPr kumimoji="1" lang="zh-CN" altLang="en-US" sz="1200" dirty="0"/>
            </a:p>
          </p:txBody>
        </p:sp>
        <p:sp>
          <p:nvSpPr>
            <p:cNvPr id="70" name="左右箭头 69"/>
            <p:cNvSpPr/>
            <p:nvPr/>
          </p:nvSpPr>
          <p:spPr>
            <a:xfrm>
              <a:off x="6806346" y="4901574"/>
              <a:ext cx="1035365" cy="469395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200" dirty="0" smtClean="0"/>
                <a:t>无缝对接</a:t>
              </a:r>
              <a:endParaRPr kumimoji="1" lang="zh-CN" altLang="en-US" sz="1200" dirty="0"/>
            </a:p>
          </p:txBody>
        </p:sp>
      </p:grpSp>
      <p:sp>
        <p:nvSpPr>
          <p:cNvPr id="78" name="标题 7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2200" dirty="0" smtClean="0"/>
              <a:t>私有云部署</a:t>
            </a:r>
            <a:endParaRPr kumimoji="1"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50783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461800" y="-187594"/>
            <a:ext cx="10029718" cy="74316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44858" y="2959988"/>
            <a:ext cx="4237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²"/>
            </a:pPr>
            <a:r>
              <a:rPr kumimoji="1" lang="zh-CN" altLang="en-US" sz="4000" dirty="0" smtClean="0">
                <a:solidFill>
                  <a:srgbClr val="E19D14"/>
                </a:solidFill>
              </a:rPr>
              <a:t>资管云平台</a:t>
            </a:r>
            <a:r>
              <a:rPr kumimoji="1" lang="zh-CN" altLang="en-US" sz="4000" dirty="0">
                <a:solidFill>
                  <a:srgbClr val="E19D14"/>
                </a:solidFill>
              </a:rPr>
              <a:t>功能</a:t>
            </a:r>
            <a:endParaRPr kumimoji="1" lang="zh-CN" altLang="en-US" sz="4000" dirty="0">
              <a:solidFill>
                <a:srgbClr val="E19D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5015</TotalTime>
  <Words>807</Words>
  <Application>Microsoft Office PowerPoint</Application>
  <PresentationFormat>全屏显示(4:3)</PresentationFormat>
  <Paragraphs>914</Paragraphs>
  <Slides>20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自定义设计方案</vt:lpstr>
      <vt:lpstr>1_自定义设计方案</vt:lpstr>
      <vt:lpstr>PowerPoint 演示文稿</vt:lpstr>
      <vt:lpstr>目录</vt:lpstr>
      <vt:lpstr>背景</vt:lpstr>
      <vt:lpstr>PowerPoint 演示文稿</vt:lpstr>
      <vt:lpstr>投资闭环</vt:lpstr>
      <vt:lpstr>投资闭环</vt:lpstr>
      <vt:lpstr>价值</vt:lpstr>
      <vt:lpstr>私有云部署</vt:lpstr>
      <vt:lpstr>PowerPoint 演示文稿</vt:lpstr>
      <vt:lpstr>业务成果</vt:lpstr>
      <vt:lpstr>业务模型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</dc:creator>
  <cp:lastModifiedBy>潘冲</cp:lastModifiedBy>
  <cp:revision>1006</cp:revision>
  <dcterms:created xsi:type="dcterms:W3CDTF">2015-04-15T08:59:19Z</dcterms:created>
  <dcterms:modified xsi:type="dcterms:W3CDTF">2017-03-24T01:49:14Z</dcterms:modified>
</cp:coreProperties>
</file>